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sldIdLst>
    <p:sldId id="257" r:id="rId2"/>
    <p:sldId id="260" r:id="rId3"/>
    <p:sldId id="287" r:id="rId4"/>
    <p:sldId id="289" r:id="rId5"/>
    <p:sldId id="290" r:id="rId6"/>
    <p:sldId id="291" r:id="rId7"/>
    <p:sldId id="292" r:id="rId8"/>
    <p:sldId id="293" r:id="rId9"/>
    <p:sldId id="295" r:id="rId10"/>
    <p:sldId id="294" r:id="rId11"/>
    <p:sldId id="296" r:id="rId12"/>
    <p:sldId id="299" r:id="rId13"/>
    <p:sldId id="303" r:id="rId14"/>
    <p:sldId id="298" r:id="rId15"/>
    <p:sldId id="305" r:id="rId16"/>
    <p:sldId id="304" r:id="rId17"/>
    <p:sldId id="302" r:id="rId18"/>
    <p:sldId id="259" r:id="rId19"/>
  </p:sldIdLst>
  <p:sldSz cx="12192000" cy="6858000"/>
  <p:notesSz cx="6858000" cy="9144000"/>
  <p:embeddedFontLst>
    <p:embeddedFont>
      <p:font typeface="HY헤드라인M" panose="02030600000101010101" pitchFamily="18" charset="-127"/>
      <p:regular r:id="rId21"/>
    </p:embeddedFont>
    <p:embeddedFont>
      <p:font typeface="10X10" panose="020D0604000000000000" pitchFamily="50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조선일보명조" panose="02030304000000000000" pitchFamily="18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1F20"/>
    <a:srgbClr val="0FAAA5"/>
    <a:srgbClr val="FE585C"/>
    <a:srgbClr val="F9A51B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196" autoAdjust="0"/>
  </p:normalViewPr>
  <p:slideViewPr>
    <p:cSldViewPr>
      <p:cViewPr varScale="1">
        <p:scale>
          <a:sx n="62" d="100"/>
          <a:sy n="62" d="100"/>
        </p:scale>
        <p:origin x="804" y="5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308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7451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6514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39104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57975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5963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5736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8675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833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929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150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024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8229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753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2020-06-02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9696" y="2348880"/>
            <a:ext cx="54726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네트워크 기반 플랫폼 설계</a:t>
            </a:r>
            <a:endParaRPr lang="en-US" altLang="ko-KR" sz="3200" b="1" spc="-150" dirty="0" smtClean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en-US" altLang="ko-KR" sz="4800" b="1" spc="-150" dirty="0" smtClean="0">
                <a:solidFill>
                  <a:srgbClr val="FFFF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</a:t>
            </a:r>
            <a:r>
              <a:rPr lang="ko-KR" altLang="en-US" sz="4800" b="1" spc="-150" dirty="0" err="1" smtClean="0">
                <a:solidFill>
                  <a:srgbClr val="FFFF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헝그리맨</a:t>
            </a:r>
            <a:r>
              <a:rPr lang="en-US" altLang="ko-KR" sz="4800" b="1" spc="-150" dirty="0" smtClean="0">
                <a:solidFill>
                  <a:srgbClr val="FFFF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＂</a:t>
            </a:r>
            <a:endParaRPr lang="ko-KR" altLang="en-US" sz="4800" b="1" spc="-150" dirty="0">
              <a:solidFill>
                <a:srgbClr val="FFFF00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5360" y="5229200"/>
            <a:ext cx="3888432" cy="1273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201621654 </a:t>
            </a:r>
            <a:r>
              <a:rPr lang="ko-KR" altLang="en-US" b="1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소프트웨어학과 박민지</a:t>
            </a:r>
            <a:endParaRPr lang="en-US" altLang="ko-KR" b="1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201720768 </a:t>
            </a:r>
            <a:r>
              <a:rPr lang="ko-KR" altLang="en-US" b="1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소프트웨어학과 김수영</a:t>
            </a:r>
            <a:endParaRPr lang="en-US" altLang="ko-KR" b="1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201821225 </a:t>
            </a:r>
            <a:r>
              <a:rPr lang="ko-KR" altLang="en-US" b="1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소프트웨어학과 </a:t>
            </a:r>
            <a:r>
              <a:rPr lang="ko-KR" altLang="en-US" b="1" dirty="0" err="1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구교현</a:t>
            </a:r>
            <a:endParaRPr lang="ko-KR" altLang="en-US" b="1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07769" y="191683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400" b="1" dirty="0">
                <a:solidFill>
                  <a:schemeClr val="tx2">
                    <a:lumMod val="50000"/>
                  </a:schemeClr>
                </a:solidFill>
              </a:rPr>
              <a:t>네트워크소프트웨어설계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4081" y="4766580"/>
            <a:ext cx="3888432" cy="481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i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지금 </a:t>
            </a:r>
            <a:r>
              <a:rPr lang="ko-KR" altLang="en-US" sz="2000" b="1" i="1" dirty="0" err="1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배고프조</a:t>
            </a:r>
            <a:endParaRPr lang="ko-KR" altLang="en-US" sz="2000" b="1" i="1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30536" y="172820"/>
            <a:ext cx="179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플랫폼 사례 조사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sp>
        <p:nvSpPr>
          <p:cNvPr id="19" name="모서리가 둥근 직사각형 18"/>
          <p:cNvSpPr/>
          <p:nvPr/>
        </p:nvSpPr>
        <p:spPr>
          <a:xfrm>
            <a:off x="2783632" y="1988840"/>
            <a:ext cx="8280920" cy="3397488"/>
          </a:xfrm>
          <a:prstGeom prst="round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1127448" y="1821932"/>
            <a:ext cx="3672408" cy="3672408"/>
          </a:xfrm>
          <a:prstGeom prst="ellipse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 smtClean="0">
                <a:solidFill>
                  <a:srgbClr val="F9A51B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아마존</a:t>
            </a:r>
            <a:endParaRPr lang="en-US" altLang="ko-KR" sz="4000" b="1" dirty="0" smtClean="0">
              <a:solidFill>
                <a:srgbClr val="F9A51B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/>
            <a:endParaRPr lang="en-US" altLang="ko-KR" sz="4000" b="1" dirty="0" smtClean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/>
            <a:r>
              <a:rPr lang="ko-KR" altLang="en-US" sz="2000" b="1" dirty="0" smtClean="0">
                <a:latin typeface="10X10" panose="020D0604000000000000" pitchFamily="50" charset="-127"/>
                <a:ea typeface="10X10" panose="020D0604000000000000" pitchFamily="50" charset="-127"/>
              </a:rPr>
              <a:t>최대</a:t>
            </a:r>
            <a:r>
              <a:rPr lang="en-US" altLang="ko-KR" sz="2000" b="1" dirty="0" smtClean="0"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ko-KR" altLang="en-US" sz="2000" b="1" dirty="0" smtClean="0">
                <a:latin typeface="10X10" panose="020D0604000000000000" pitchFamily="50" charset="-127"/>
                <a:ea typeface="10X10" panose="020D0604000000000000" pitchFamily="50" charset="-127"/>
              </a:rPr>
              <a:t>숙박 공유</a:t>
            </a:r>
            <a:r>
              <a:rPr lang="en-US" altLang="ko-KR" sz="2000" b="1" dirty="0"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ko-KR" altLang="en-US" sz="2000" b="1" dirty="0" smtClean="0">
                <a:latin typeface="10X10" panose="020D0604000000000000" pitchFamily="50" charset="-127"/>
                <a:ea typeface="10X10" panose="020D0604000000000000" pitchFamily="50" charset="-127"/>
              </a:rPr>
              <a:t>플랫폼</a:t>
            </a:r>
            <a:endParaRPr lang="ko-KR" altLang="en-US" sz="2000" b="1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614005" y="3802152"/>
            <a:ext cx="275380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087888" y="2378356"/>
            <a:ext cx="568863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1. 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아마존 전자상거래</a:t>
            </a:r>
            <a:endParaRPr lang="en-US" altLang="ko-KR" sz="2000" dirty="0" smtClean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2. Amazon web service</a:t>
            </a:r>
          </a:p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3. </a:t>
            </a:r>
            <a:r>
              <a:rPr lang="ko-KR" altLang="en-US" sz="2000" dirty="0" err="1" smtClean="0">
                <a:latin typeface="10X10" panose="020D0604000000000000" pitchFamily="50" charset="-127"/>
                <a:ea typeface="10X10" panose="020D0604000000000000" pitchFamily="50" charset="-127"/>
              </a:rPr>
              <a:t>아마존고</a:t>
            </a:r>
            <a:endParaRPr lang="en-US" altLang="ko-KR" sz="20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4. 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아마존 프라임</a:t>
            </a:r>
            <a:r>
              <a:rPr lang="ko-KR" altLang="en-US" sz="2000" dirty="0">
                <a:latin typeface="10X10" panose="020D0604000000000000" pitchFamily="50" charset="-127"/>
                <a:ea typeface="10X10" panose="020D0604000000000000" pitchFamily="50" charset="-127"/>
              </a:rPr>
              <a:t/>
            </a:r>
            <a:br>
              <a:rPr lang="ko-KR" altLang="en-US" sz="2000" dirty="0">
                <a:latin typeface="10X10" panose="020D0604000000000000" pitchFamily="50" charset="-127"/>
                <a:ea typeface="10X10" panose="020D0604000000000000" pitchFamily="50" charset="-127"/>
              </a:rPr>
            </a:br>
            <a:endParaRPr lang="ko-KR" altLang="en-US" sz="2000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579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30536" y="172820"/>
            <a:ext cx="179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플랫폼 사례 조사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cxnSp>
        <p:nvCxnSpPr>
          <p:cNvPr id="16" name="직선 연결선 15"/>
          <p:cNvCxnSpPr/>
          <p:nvPr/>
        </p:nvCxnSpPr>
        <p:spPr>
          <a:xfrm>
            <a:off x="1614005" y="3802152"/>
            <a:ext cx="275380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/>
          <p:cNvGrpSpPr/>
          <p:nvPr/>
        </p:nvGrpSpPr>
        <p:grpSpPr>
          <a:xfrm>
            <a:off x="2215539" y="1335355"/>
            <a:ext cx="8349229" cy="3601022"/>
            <a:chOff x="1491187" y="1643538"/>
            <a:chExt cx="10096020" cy="4354413"/>
          </a:xfrm>
        </p:grpSpPr>
        <p:sp>
          <p:nvSpPr>
            <p:cNvPr id="57" name="모서리가 둥근 직사각형 56"/>
            <p:cNvSpPr/>
            <p:nvPr/>
          </p:nvSpPr>
          <p:spPr>
            <a:xfrm>
              <a:off x="9041767" y="4154514"/>
              <a:ext cx="2014285" cy="1811072"/>
            </a:xfrm>
            <a:prstGeom prst="roundRect">
              <a:avLst/>
            </a:prstGeom>
            <a:solidFill>
              <a:schemeClr val="bg1">
                <a:lumMod val="85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모서리가 둥근 직사각형 54"/>
            <p:cNvSpPr/>
            <p:nvPr/>
          </p:nvSpPr>
          <p:spPr>
            <a:xfrm>
              <a:off x="5160041" y="4154514"/>
              <a:ext cx="3324169" cy="1811072"/>
            </a:xfrm>
            <a:prstGeom prst="roundRect">
              <a:avLst/>
            </a:prstGeom>
            <a:solidFill>
              <a:schemeClr val="bg1">
                <a:lumMod val="85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모서리가 둥근 직사각형 51"/>
            <p:cNvSpPr/>
            <p:nvPr/>
          </p:nvSpPr>
          <p:spPr>
            <a:xfrm>
              <a:off x="1697611" y="4186879"/>
              <a:ext cx="3324169" cy="1811072"/>
            </a:xfrm>
            <a:prstGeom prst="roundRect">
              <a:avLst/>
            </a:prstGeom>
            <a:solidFill>
              <a:schemeClr val="bg1">
                <a:lumMod val="85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 3"/>
            <p:cNvSpPr/>
            <p:nvPr/>
          </p:nvSpPr>
          <p:spPr>
            <a:xfrm>
              <a:off x="1977746" y="4300863"/>
              <a:ext cx="792088" cy="792088"/>
            </a:xfrm>
            <a:prstGeom prst="ellipse">
              <a:avLst/>
            </a:prstGeom>
            <a:solidFill>
              <a:srgbClr val="F9A5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2931347" y="4300863"/>
              <a:ext cx="792088" cy="792088"/>
            </a:xfrm>
            <a:prstGeom prst="ellipse">
              <a:avLst/>
            </a:prstGeom>
            <a:solidFill>
              <a:srgbClr val="F9A5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/>
          </p:nvSpPr>
          <p:spPr>
            <a:xfrm>
              <a:off x="3939459" y="4300863"/>
              <a:ext cx="792088" cy="792088"/>
            </a:xfrm>
            <a:prstGeom prst="ellipse">
              <a:avLst/>
            </a:prstGeom>
            <a:solidFill>
              <a:srgbClr val="F9A5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1491187" y="2924944"/>
              <a:ext cx="9073008" cy="806412"/>
            </a:xfrm>
            <a:prstGeom prst="rect">
              <a:avLst/>
            </a:prstGeom>
            <a:solidFill>
              <a:srgbClr val="F9A5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플랫폼</a:t>
              </a:r>
              <a:endParaRPr lang="ko-KR" altLang="en-US" dirty="0"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5457935" y="4300863"/>
              <a:ext cx="792088" cy="792088"/>
            </a:xfrm>
            <a:prstGeom prst="ellipse">
              <a:avLst/>
            </a:prstGeom>
            <a:solidFill>
              <a:srgbClr val="F9A5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6411536" y="4300863"/>
              <a:ext cx="792088" cy="792088"/>
            </a:xfrm>
            <a:prstGeom prst="ellipse">
              <a:avLst/>
            </a:prstGeom>
            <a:solidFill>
              <a:srgbClr val="F9A5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7419648" y="4300863"/>
              <a:ext cx="792088" cy="792088"/>
            </a:xfrm>
            <a:prstGeom prst="ellipse">
              <a:avLst/>
            </a:prstGeom>
            <a:solidFill>
              <a:srgbClr val="F9A5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9606497" y="4300863"/>
              <a:ext cx="792088" cy="792088"/>
            </a:xfrm>
            <a:prstGeom prst="ellipse">
              <a:avLst/>
            </a:prstGeom>
            <a:solidFill>
              <a:srgbClr val="F9A5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정육면체 5"/>
            <p:cNvSpPr/>
            <p:nvPr/>
          </p:nvSpPr>
          <p:spPr>
            <a:xfrm>
              <a:off x="5084629" y="1643538"/>
              <a:ext cx="1950733" cy="648072"/>
            </a:xfrm>
            <a:prstGeom prst="cube">
              <a:avLst/>
            </a:prstGeom>
            <a:solidFill>
              <a:srgbClr val="F9A51B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화살표 연결선 24"/>
            <p:cNvCxnSpPr/>
            <p:nvPr/>
          </p:nvCxnSpPr>
          <p:spPr>
            <a:xfrm>
              <a:off x="2406095" y="3731356"/>
              <a:ext cx="0" cy="569507"/>
            </a:xfrm>
            <a:prstGeom prst="straightConnector1">
              <a:avLst/>
            </a:prstGeom>
            <a:ln w="50800">
              <a:solidFill>
                <a:srgbClr val="F9A5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/>
            <p:cNvCxnSpPr/>
            <p:nvPr/>
          </p:nvCxnSpPr>
          <p:spPr>
            <a:xfrm>
              <a:off x="3359696" y="3731355"/>
              <a:ext cx="0" cy="569507"/>
            </a:xfrm>
            <a:prstGeom prst="straightConnector1">
              <a:avLst/>
            </a:prstGeom>
            <a:ln w="50800">
              <a:solidFill>
                <a:srgbClr val="F9A5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/>
            <p:cNvCxnSpPr/>
            <p:nvPr/>
          </p:nvCxnSpPr>
          <p:spPr>
            <a:xfrm>
              <a:off x="4355823" y="3731354"/>
              <a:ext cx="0" cy="569507"/>
            </a:xfrm>
            <a:prstGeom prst="straightConnector1">
              <a:avLst/>
            </a:prstGeom>
            <a:ln w="50800">
              <a:solidFill>
                <a:srgbClr val="F9A5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/>
            <p:cNvCxnSpPr/>
            <p:nvPr/>
          </p:nvCxnSpPr>
          <p:spPr>
            <a:xfrm>
              <a:off x="5886284" y="3731353"/>
              <a:ext cx="0" cy="569507"/>
            </a:xfrm>
            <a:prstGeom prst="straightConnector1">
              <a:avLst/>
            </a:prstGeom>
            <a:ln w="50800">
              <a:solidFill>
                <a:srgbClr val="F9A5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/>
            <p:cNvCxnSpPr/>
            <p:nvPr/>
          </p:nvCxnSpPr>
          <p:spPr>
            <a:xfrm>
              <a:off x="6839885" y="3731352"/>
              <a:ext cx="0" cy="569507"/>
            </a:xfrm>
            <a:prstGeom prst="straightConnector1">
              <a:avLst/>
            </a:prstGeom>
            <a:ln w="50800">
              <a:solidFill>
                <a:srgbClr val="F9A5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/>
            <p:cNvCxnSpPr/>
            <p:nvPr/>
          </p:nvCxnSpPr>
          <p:spPr>
            <a:xfrm>
              <a:off x="7815692" y="3731351"/>
              <a:ext cx="0" cy="569507"/>
            </a:xfrm>
            <a:prstGeom prst="straightConnector1">
              <a:avLst/>
            </a:prstGeom>
            <a:ln w="50800">
              <a:solidFill>
                <a:srgbClr val="F9A5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/>
            <p:cNvCxnSpPr/>
            <p:nvPr/>
          </p:nvCxnSpPr>
          <p:spPr>
            <a:xfrm>
              <a:off x="10002541" y="3731351"/>
              <a:ext cx="0" cy="569507"/>
            </a:xfrm>
            <a:prstGeom prst="straightConnector1">
              <a:avLst/>
            </a:prstGeom>
            <a:ln w="50800">
              <a:solidFill>
                <a:srgbClr val="F9A5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꺾인 연결선 32"/>
            <p:cNvCxnSpPr>
              <a:endCxn id="6" idx="2"/>
            </p:cNvCxnSpPr>
            <p:nvPr/>
          </p:nvCxnSpPr>
          <p:spPr>
            <a:xfrm flipV="1">
              <a:off x="2406095" y="2048583"/>
              <a:ext cx="2678534" cy="876361"/>
            </a:xfrm>
            <a:prstGeom prst="bentConnector3">
              <a:avLst>
                <a:gd name="adj1" fmla="val 689"/>
              </a:avLst>
            </a:prstGeom>
            <a:ln w="50800">
              <a:solidFill>
                <a:srgbClr val="F9A5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꺾인 연결선 35"/>
            <p:cNvCxnSpPr/>
            <p:nvPr/>
          </p:nvCxnSpPr>
          <p:spPr>
            <a:xfrm rot="10800000">
              <a:off x="7035363" y="1967574"/>
              <a:ext cx="2967179" cy="922394"/>
            </a:xfrm>
            <a:prstGeom prst="bentConnector3">
              <a:avLst>
                <a:gd name="adj1" fmla="val 350"/>
              </a:avLst>
            </a:prstGeom>
            <a:ln w="50800">
              <a:solidFill>
                <a:srgbClr val="F9A5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/>
            <p:cNvCxnSpPr/>
            <p:nvPr/>
          </p:nvCxnSpPr>
          <p:spPr>
            <a:xfrm flipH="1" flipV="1">
              <a:off x="5862810" y="2323524"/>
              <a:ext cx="1" cy="633334"/>
            </a:xfrm>
            <a:prstGeom prst="straightConnector1">
              <a:avLst/>
            </a:prstGeom>
            <a:ln w="50800">
              <a:solidFill>
                <a:srgbClr val="F9A5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꺾인 연결선 40"/>
            <p:cNvCxnSpPr/>
            <p:nvPr/>
          </p:nvCxnSpPr>
          <p:spPr>
            <a:xfrm rot="10800000">
              <a:off x="5886287" y="2608277"/>
              <a:ext cx="953599" cy="679989"/>
            </a:xfrm>
            <a:prstGeom prst="bentConnector3">
              <a:avLst>
                <a:gd name="adj1" fmla="val -2206"/>
              </a:avLst>
            </a:prstGeom>
            <a:ln w="50800">
              <a:solidFill>
                <a:srgbClr val="F9A5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꺾인 연결선 46"/>
            <p:cNvCxnSpPr/>
            <p:nvPr/>
          </p:nvCxnSpPr>
          <p:spPr>
            <a:xfrm rot="10800000">
              <a:off x="6832777" y="2608277"/>
              <a:ext cx="953599" cy="679989"/>
            </a:xfrm>
            <a:prstGeom prst="bentConnector3">
              <a:avLst>
                <a:gd name="adj1" fmla="val -2206"/>
              </a:avLst>
            </a:prstGeom>
            <a:ln w="50800">
              <a:solidFill>
                <a:srgbClr val="F9A5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/>
            <p:cNvCxnSpPr/>
            <p:nvPr/>
          </p:nvCxnSpPr>
          <p:spPr>
            <a:xfrm>
              <a:off x="3359696" y="2048583"/>
              <a:ext cx="0" cy="1092385"/>
            </a:xfrm>
            <a:prstGeom prst="line">
              <a:avLst/>
            </a:prstGeom>
            <a:ln w="50800">
              <a:solidFill>
                <a:srgbClr val="F9A5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/>
            <p:cNvCxnSpPr/>
            <p:nvPr/>
          </p:nvCxnSpPr>
          <p:spPr>
            <a:xfrm>
              <a:off x="4355823" y="2048583"/>
              <a:ext cx="0" cy="1092385"/>
            </a:xfrm>
            <a:prstGeom prst="line">
              <a:avLst/>
            </a:prstGeom>
            <a:ln w="50800">
              <a:solidFill>
                <a:srgbClr val="F9A5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1896110" y="5431624"/>
              <a:ext cx="30150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사용자 그룹 </a:t>
              </a:r>
              <a:r>
                <a:rPr lang="en-US" altLang="ko-KR" sz="2000" b="1" dirty="0">
                  <a:latin typeface="10X10" panose="020D0604000000000000" pitchFamily="50" charset="-127"/>
                  <a:ea typeface="10X10" panose="020D0604000000000000" pitchFamily="50" charset="-127"/>
                </a:rPr>
                <a:t>: </a:t>
              </a:r>
              <a:r>
                <a:rPr lang="ko-KR" altLang="en-US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구매자</a:t>
              </a:r>
              <a:endParaRPr lang="ko-KR" altLang="en-US" sz="2000" b="1" dirty="0"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358540" y="5399259"/>
              <a:ext cx="30150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서비스 그룹 </a:t>
              </a:r>
              <a:r>
                <a:rPr lang="en-US" altLang="ko-KR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: </a:t>
              </a:r>
              <a:r>
                <a:rPr lang="ko-KR" altLang="en-US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판매자</a:t>
              </a:r>
              <a:endParaRPr lang="ko-KR" altLang="en-US" sz="2000" b="1" dirty="0"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572123" y="5431624"/>
              <a:ext cx="30150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운영자</a:t>
              </a:r>
              <a:r>
                <a:rPr lang="en-US" altLang="ko-KR" sz="2000" b="1" dirty="0">
                  <a:latin typeface="10X10" panose="020D0604000000000000" pitchFamily="50" charset="-127"/>
                  <a:ea typeface="10X10" panose="020D0604000000000000" pitchFamily="50" charset="-127"/>
                </a:rPr>
                <a:t> </a:t>
              </a:r>
              <a:r>
                <a:rPr lang="en-US" altLang="ko-KR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: </a:t>
              </a:r>
              <a:r>
                <a:rPr lang="ko-KR" altLang="en-US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아마존</a:t>
              </a:r>
              <a:endParaRPr lang="ko-KR" altLang="en-US" sz="2000" b="1" dirty="0"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</p:grpSp>
      <p:sp>
        <p:nvSpPr>
          <p:cNvPr id="40" name="직사각형 39"/>
          <p:cNvSpPr/>
          <p:nvPr/>
        </p:nvSpPr>
        <p:spPr>
          <a:xfrm>
            <a:off x="409305" y="5219797"/>
            <a:ext cx="11375327" cy="1359606"/>
          </a:xfrm>
          <a:prstGeom prst="rect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479376" y="5547872"/>
            <a:ext cx="11161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높은 수익 포기</a:t>
            </a:r>
            <a:r>
              <a:rPr lang="en-US" altLang="ko-KR" sz="4800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4800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데이터 축적 목표</a:t>
            </a:r>
            <a:endParaRPr lang="ko-KR" altLang="en-US" sz="4800" b="1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2908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807056" y="4695919"/>
            <a:ext cx="5290107" cy="1510330"/>
          </a:xfrm>
          <a:prstGeom prst="rect">
            <a:avLst/>
          </a:pr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6168008" y="2173719"/>
            <a:ext cx="1867003" cy="1031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41687" y="197340"/>
            <a:ext cx="1305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제안 플랫폼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6164501" y="2053195"/>
            <a:ext cx="1870510" cy="254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-1264041" y="4933672"/>
            <a:ext cx="9217024" cy="954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 </a:t>
            </a:r>
            <a:r>
              <a:rPr lang="ko-KR" altLang="en-US" sz="54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높은 접근성 </a:t>
            </a:r>
            <a:r>
              <a:rPr lang="en-US" altLang="ko-KR" sz="54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</a:t>
            </a:r>
            <a:endParaRPr lang="ko-KR" altLang="en-US" sz="5400" b="1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667" y="1253921"/>
            <a:ext cx="3240000" cy="3240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1958" y="2160335"/>
            <a:ext cx="1566343" cy="156634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797" y="2226497"/>
            <a:ext cx="1334201" cy="1334201"/>
          </a:xfrm>
          <a:prstGeom prst="rect">
            <a:avLst/>
          </a:prstGeom>
        </p:spPr>
      </p:pic>
      <p:cxnSp>
        <p:nvCxnSpPr>
          <p:cNvPr id="10" name="꺾인 연결선 9"/>
          <p:cNvCxnSpPr/>
          <p:nvPr/>
        </p:nvCxnSpPr>
        <p:spPr>
          <a:xfrm>
            <a:off x="8106933" y="3068960"/>
            <a:ext cx="1647217" cy="200"/>
          </a:xfrm>
          <a:prstGeom prst="bentConnector3">
            <a:avLst>
              <a:gd name="adj1" fmla="val 66361"/>
            </a:avLst>
          </a:prstGeom>
          <a:ln w="123825">
            <a:solidFill>
              <a:schemeClr val="tx2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6600056" y="4695919"/>
            <a:ext cx="4855562" cy="1510330"/>
          </a:xfrm>
          <a:prstGeom prst="rect">
            <a:avLst/>
          </a:pr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6600056" y="4980190"/>
            <a:ext cx="48482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매칭 서비스</a:t>
            </a:r>
            <a:endParaRPr lang="ko-KR" altLang="en-US" sz="5400" b="1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7288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024" y="1130728"/>
            <a:ext cx="5153685" cy="5153685"/>
          </a:xfrm>
          <a:prstGeom prst="rect">
            <a:avLst/>
          </a:prstGeom>
          <a:effectLst>
            <a:outerShdw sx="1000" sy="1000" algn="ctr" rotWithShape="0">
              <a:srgbClr val="000000"/>
            </a:outerShdw>
          </a:effectLst>
        </p:spPr>
      </p:pic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-1428548" y="1130728"/>
            <a:ext cx="92170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 </a:t>
            </a:r>
            <a:r>
              <a:rPr lang="ko-KR" altLang="en-US" sz="44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차별화 된 요소</a:t>
            </a:r>
            <a:r>
              <a:rPr lang="en-US" altLang="ko-KR" sz="44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</a:t>
            </a:r>
            <a:endParaRPr lang="ko-KR" altLang="en-US" sz="4400" b="1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41687" y="197340"/>
            <a:ext cx="1305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제안 플랫폼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168008" y="1064220"/>
            <a:ext cx="5472608" cy="5389116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39416" y="2090136"/>
            <a:ext cx="10081120" cy="3685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800100" lvl="1" indent="-342900" fontAlgn="base">
              <a:lnSpc>
                <a:spcPct val="150000"/>
              </a:lnSpc>
              <a:buAutoNum type="arabicPeriod"/>
            </a:pP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광고를 원하는 상점이 플랫폼에 자신의 정보와 광고 정보 게시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800100" lvl="1" indent="-342900" fontAlgn="base">
              <a:lnSpc>
                <a:spcPct val="150000"/>
              </a:lnSpc>
              <a:buAutoNum type="arabicPeriod"/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offline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으로 자신의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rides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에 광고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material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를 부착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800100" lvl="1" indent="-342900" fontAlgn="base">
              <a:lnSpc>
                <a:spcPct val="150000"/>
              </a:lnSpc>
              <a:buAutoNum type="arabicPeriod"/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Rider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는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Store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에게 광고 수수료 수익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marL="800100" lvl="1" indent="-342900" fontAlgn="base">
              <a:lnSpc>
                <a:spcPct val="150000"/>
              </a:lnSpc>
              <a:buAutoNum type="arabicPeriod"/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Rider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가 얻는 광고 수수료의 일부를 수합</a:t>
            </a:r>
          </a:p>
          <a:p>
            <a:pPr>
              <a:lnSpc>
                <a:spcPct val="150000"/>
              </a:lnSpc>
            </a:pP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5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590304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746852" y="1031841"/>
            <a:ext cx="8374318" cy="3997696"/>
          </a:xfrm>
          <a:prstGeom prst="rect">
            <a:avLst/>
          </a:prstGeom>
          <a:solidFill>
            <a:schemeClr val="bg2">
              <a:lumMod val="9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2279576" y="5110255"/>
            <a:ext cx="2540854" cy="11470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4909749" y="5092953"/>
            <a:ext cx="6045650" cy="11765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cxnSp>
        <p:nvCxnSpPr>
          <p:cNvPr id="71" name="꺾인 연결선 70"/>
          <p:cNvCxnSpPr/>
          <p:nvPr/>
        </p:nvCxnSpPr>
        <p:spPr>
          <a:xfrm rot="16200000" flipV="1">
            <a:off x="5315130" y="5180272"/>
            <a:ext cx="770532" cy="36004"/>
          </a:xfrm>
          <a:prstGeom prst="bentConnector3">
            <a:avLst>
              <a:gd name="adj1" fmla="val -271"/>
            </a:avLst>
          </a:prstGeom>
          <a:ln w="28575">
            <a:solidFill>
              <a:srgbClr val="231F2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61"/>
          <p:cNvCxnSpPr/>
          <p:nvPr/>
        </p:nvCxnSpPr>
        <p:spPr>
          <a:xfrm rot="5400000">
            <a:off x="6222405" y="2008813"/>
            <a:ext cx="1129738" cy="743128"/>
          </a:xfrm>
          <a:prstGeom prst="bentConnector3">
            <a:avLst>
              <a:gd name="adj1" fmla="val 6802"/>
            </a:avLst>
          </a:prstGeom>
          <a:ln w="28575">
            <a:solidFill>
              <a:srgbClr val="231F2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7158838" y="1372712"/>
            <a:ext cx="2577022" cy="1349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23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1878179" y="1345757"/>
            <a:ext cx="2577022" cy="1349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23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867961" y="2945247"/>
            <a:ext cx="7942548" cy="20839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/>
          <p:cNvGrpSpPr/>
          <p:nvPr/>
        </p:nvGrpSpPr>
        <p:grpSpPr>
          <a:xfrm>
            <a:off x="7344093" y="1368513"/>
            <a:ext cx="2391766" cy="1308566"/>
            <a:chOff x="5879537" y="1163003"/>
            <a:chExt cx="3463890" cy="1828018"/>
          </a:xfrm>
        </p:grpSpPr>
        <p:sp>
          <p:nvSpPr>
            <p:cNvPr id="11" name="타원 10"/>
            <p:cNvSpPr/>
            <p:nvPr/>
          </p:nvSpPr>
          <p:spPr>
            <a:xfrm>
              <a:off x="7176119" y="1163003"/>
              <a:ext cx="2167308" cy="96985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31F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APP for </a:t>
              </a:r>
            </a:p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Rider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순서도: 자기 디스크 5"/>
            <p:cNvSpPr/>
            <p:nvPr/>
          </p:nvSpPr>
          <p:spPr>
            <a:xfrm>
              <a:off x="5879537" y="1345756"/>
              <a:ext cx="1188471" cy="883367"/>
            </a:xfrm>
            <a:prstGeom prst="flowChartMagneticDisk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Rider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구름 9"/>
            <p:cNvSpPr/>
            <p:nvPr/>
          </p:nvSpPr>
          <p:spPr>
            <a:xfrm>
              <a:off x="6959672" y="2270941"/>
              <a:ext cx="2014132" cy="720080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Server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타원 13"/>
          <p:cNvSpPr/>
          <p:nvPr/>
        </p:nvSpPr>
        <p:spPr>
          <a:xfrm>
            <a:off x="2084494" y="1555141"/>
            <a:ext cx="1240142" cy="862707"/>
          </a:xfrm>
          <a:prstGeom prst="ellipse">
            <a:avLst/>
          </a:prstGeom>
          <a:solidFill>
            <a:schemeClr val="bg1"/>
          </a:solidFill>
          <a:ln>
            <a:solidFill>
              <a:srgbClr val="23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APP for 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Store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자기 디스크 14"/>
          <p:cNvSpPr/>
          <p:nvPr/>
        </p:nvSpPr>
        <p:spPr>
          <a:xfrm>
            <a:off x="2189006" y="3669996"/>
            <a:ext cx="1601320" cy="832686"/>
          </a:xfrm>
          <a:prstGeom prst="flowChartMagneticDisk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Customer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자기 디스크 15"/>
          <p:cNvSpPr/>
          <p:nvPr/>
        </p:nvSpPr>
        <p:spPr>
          <a:xfrm>
            <a:off x="4014121" y="3669996"/>
            <a:ext cx="1601320" cy="832686"/>
          </a:xfrm>
          <a:prstGeom prst="flowChartMagneticDisk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Store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순서도: 자기 디스크 16"/>
          <p:cNvSpPr/>
          <p:nvPr/>
        </p:nvSpPr>
        <p:spPr>
          <a:xfrm>
            <a:off x="5839235" y="3682454"/>
            <a:ext cx="1601320" cy="832686"/>
          </a:xfrm>
          <a:prstGeom prst="flowChartMagneticDisk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Ordering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20911" y="5571412"/>
            <a:ext cx="1729426" cy="519115"/>
          </a:xfrm>
          <a:prstGeom prst="rect">
            <a:avLst/>
          </a:prstGeom>
          <a:solidFill>
            <a:schemeClr val="bg1"/>
          </a:solidFill>
          <a:ln>
            <a:solidFill>
              <a:srgbClr val="23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Customer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978160" y="5571412"/>
            <a:ext cx="1729426" cy="519115"/>
          </a:xfrm>
          <a:prstGeom prst="rect">
            <a:avLst/>
          </a:prstGeom>
          <a:solidFill>
            <a:schemeClr val="bg1"/>
          </a:solidFill>
          <a:ln>
            <a:solidFill>
              <a:srgbClr val="23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Store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6928132" y="5561273"/>
            <a:ext cx="1729426" cy="519115"/>
          </a:xfrm>
          <a:prstGeom prst="rect">
            <a:avLst/>
          </a:prstGeom>
          <a:solidFill>
            <a:schemeClr val="bg1"/>
          </a:solidFill>
          <a:ln>
            <a:solidFill>
              <a:srgbClr val="23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Rider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구름 21"/>
          <p:cNvSpPr/>
          <p:nvPr/>
        </p:nvSpPr>
        <p:spPr>
          <a:xfrm>
            <a:off x="6915509" y="3146851"/>
            <a:ext cx="1516999" cy="428067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Server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7823696" y="3669076"/>
            <a:ext cx="1665769" cy="862707"/>
          </a:xfrm>
          <a:prstGeom prst="ellipse">
            <a:avLst/>
          </a:prstGeom>
          <a:solidFill>
            <a:schemeClr val="bg1"/>
          </a:solidFill>
          <a:ln>
            <a:solidFill>
              <a:srgbClr val="23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APP for 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User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Ordering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216311" y="2358748"/>
            <a:ext cx="2046070" cy="32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Ad Service</a:t>
            </a:r>
            <a:endParaRPr lang="ko-KR" altLang="en-US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7884573" y="962095"/>
            <a:ext cx="2046070" cy="32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Delivery Service</a:t>
            </a:r>
            <a:endParaRPr lang="ko-KR" altLang="en-US" b="1" dirty="0"/>
          </a:p>
        </p:txBody>
      </p:sp>
      <p:cxnSp>
        <p:nvCxnSpPr>
          <p:cNvPr id="37" name="꺾인 연결선 36"/>
          <p:cNvCxnSpPr>
            <a:stCxn id="24" idx="4"/>
            <a:endCxn id="15" idx="3"/>
          </p:cNvCxnSpPr>
          <p:nvPr/>
        </p:nvCxnSpPr>
        <p:spPr>
          <a:xfrm rot="5400000" flipH="1">
            <a:off x="5808574" y="1683776"/>
            <a:ext cx="29100" cy="5666915"/>
          </a:xfrm>
          <a:prstGeom prst="bentConnector3">
            <a:avLst>
              <a:gd name="adj1" fmla="val -785567"/>
            </a:avLst>
          </a:prstGeom>
          <a:ln w="28575">
            <a:solidFill>
              <a:srgbClr val="231F2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꺾인 연결선 47"/>
          <p:cNvCxnSpPr>
            <a:endCxn id="16" idx="3"/>
          </p:cNvCxnSpPr>
          <p:nvPr/>
        </p:nvCxnSpPr>
        <p:spPr>
          <a:xfrm rot="5400000" flipH="1" flipV="1">
            <a:off x="4696760" y="4620704"/>
            <a:ext cx="236043" cy="11297"/>
          </a:xfrm>
          <a:prstGeom prst="bentConnector3">
            <a:avLst>
              <a:gd name="adj1" fmla="val 6926"/>
            </a:avLst>
          </a:prstGeom>
          <a:ln w="28575">
            <a:solidFill>
              <a:srgbClr val="231F2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꺾인 연결선 50"/>
          <p:cNvCxnSpPr/>
          <p:nvPr/>
        </p:nvCxnSpPr>
        <p:spPr>
          <a:xfrm rot="5400000" flipH="1" flipV="1">
            <a:off x="6527523" y="4627513"/>
            <a:ext cx="236043" cy="11297"/>
          </a:xfrm>
          <a:prstGeom prst="bentConnector3">
            <a:avLst>
              <a:gd name="adj1" fmla="val 6926"/>
            </a:avLst>
          </a:prstGeom>
          <a:ln w="28575">
            <a:solidFill>
              <a:srgbClr val="231F2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꺾인 연결선 52"/>
          <p:cNvCxnSpPr>
            <a:stCxn id="24" idx="6"/>
            <a:endCxn id="27" idx="3"/>
          </p:cNvCxnSpPr>
          <p:nvPr/>
        </p:nvCxnSpPr>
        <p:spPr>
          <a:xfrm flipV="1">
            <a:off x="9489465" y="2047212"/>
            <a:ext cx="246395" cy="2053218"/>
          </a:xfrm>
          <a:prstGeom prst="bentConnector3">
            <a:avLst>
              <a:gd name="adj1" fmla="val 192778"/>
            </a:avLst>
          </a:prstGeom>
          <a:ln w="28575">
            <a:solidFill>
              <a:srgbClr val="231F2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stCxn id="26" idx="3"/>
          </p:cNvCxnSpPr>
          <p:nvPr/>
        </p:nvCxnSpPr>
        <p:spPr>
          <a:xfrm>
            <a:off x="4455201" y="2020257"/>
            <a:ext cx="522960" cy="924990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8399338" y="2956619"/>
            <a:ext cx="2513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Core Platform</a:t>
            </a:r>
            <a:endParaRPr lang="ko-KR" altLang="en-US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66" name="그림 6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108" y="5044457"/>
            <a:ext cx="501896" cy="501896"/>
          </a:xfrm>
          <a:prstGeom prst="rect">
            <a:avLst/>
          </a:prstGeom>
        </p:spPr>
      </p:pic>
      <p:cxnSp>
        <p:nvCxnSpPr>
          <p:cNvPr id="68" name="꺾인 연결선 67"/>
          <p:cNvCxnSpPr/>
          <p:nvPr/>
        </p:nvCxnSpPr>
        <p:spPr>
          <a:xfrm rot="16200000" flipV="1">
            <a:off x="3425533" y="5197261"/>
            <a:ext cx="675268" cy="52756"/>
          </a:xfrm>
          <a:prstGeom prst="bentConnector3">
            <a:avLst>
              <a:gd name="adj1" fmla="val -1653"/>
            </a:avLst>
          </a:prstGeom>
          <a:ln w="28575">
            <a:solidFill>
              <a:srgbClr val="231F2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꺾인 연결선 76"/>
          <p:cNvCxnSpPr/>
          <p:nvPr/>
        </p:nvCxnSpPr>
        <p:spPr>
          <a:xfrm rot="16200000" flipV="1">
            <a:off x="7438765" y="5186793"/>
            <a:ext cx="675268" cy="52756"/>
          </a:xfrm>
          <a:prstGeom prst="bentConnector3">
            <a:avLst>
              <a:gd name="adj1" fmla="val -1653"/>
            </a:avLst>
          </a:prstGeom>
          <a:ln w="28575">
            <a:solidFill>
              <a:srgbClr val="231F2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8651309" y="5071316"/>
            <a:ext cx="2573409" cy="574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Android</a:t>
            </a:r>
            <a:r>
              <a:rPr lang="ko-KR" altLang="en-US" b="1" dirty="0"/>
              <a:t>를 통한 구현</a:t>
            </a:r>
          </a:p>
          <a:p>
            <a:endParaRPr lang="ko-KR" altLang="en-US" dirty="0"/>
          </a:p>
        </p:txBody>
      </p:sp>
      <p:pic>
        <p:nvPicPr>
          <p:cNvPr id="82" name="그림 8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8" t="12550" r="12561" b="11177"/>
          <a:stretch/>
        </p:blipFill>
        <p:spPr>
          <a:xfrm>
            <a:off x="10074180" y="2893376"/>
            <a:ext cx="1024845" cy="768634"/>
          </a:xfrm>
          <a:prstGeom prst="rect">
            <a:avLst/>
          </a:prstGeom>
        </p:spPr>
      </p:pic>
      <p:pic>
        <p:nvPicPr>
          <p:cNvPr id="81" name="그림 8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641" y="3005802"/>
            <a:ext cx="1376218" cy="710164"/>
          </a:xfrm>
          <a:prstGeom prst="rect">
            <a:avLst/>
          </a:prstGeom>
        </p:spPr>
      </p:pic>
      <p:sp>
        <p:nvSpPr>
          <p:cNvPr id="86" name="TextBox 85"/>
          <p:cNvSpPr txBox="1"/>
          <p:nvPr/>
        </p:nvSpPr>
        <p:spPr>
          <a:xfrm>
            <a:off x="497563" y="3776521"/>
            <a:ext cx="193077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데이터베이스</a:t>
            </a:r>
            <a:r>
              <a:rPr lang="en-US" altLang="ko-KR" b="1" dirty="0" smtClean="0"/>
              <a:t>:</a:t>
            </a:r>
          </a:p>
          <a:p>
            <a:pPr algn="ctr"/>
            <a:r>
              <a:rPr lang="en-US" altLang="ko-KR" b="1" dirty="0" smtClean="0"/>
              <a:t>MySQL</a:t>
            </a:r>
            <a:r>
              <a:rPr lang="ko-KR" altLang="en-US" b="1" dirty="0" smtClean="0"/>
              <a:t>을 통한 구현</a:t>
            </a:r>
            <a:endParaRPr lang="ko-KR" altLang="en-US" b="1" dirty="0"/>
          </a:p>
        </p:txBody>
      </p:sp>
      <p:sp>
        <p:nvSpPr>
          <p:cNvPr id="87" name="TextBox 86"/>
          <p:cNvSpPr txBox="1"/>
          <p:nvPr/>
        </p:nvSpPr>
        <p:spPr>
          <a:xfrm>
            <a:off x="10121169" y="3542632"/>
            <a:ext cx="1492593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플랫폼</a:t>
            </a:r>
            <a:r>
              <a:rPr lang="en-US" altLang="ko-KR" b="1" dirty="0" smtClean="0"/>
              <a:t>:</a:t>
            </a:r>
          </a:p>
          <a:p>
            <a:pPr algn="ctr"/>
            <a:r>
              <a:rPr lang="en-US" altLang="ko-KR" b="1" dirty="0" smtClean="0"/>
              <a:t>AWS</a:t>
            </a:r>
            <a:r>
              <a:rPr lang="ko-KR" altLang="en-US" b="1" dirty="0" smtClean="0"/>
              <a:t>을 통한</a:t>
            </a:r>
            <a:endParaRPr lang="en-US" altLang="ko-KR" b="1" dirty="0" smtClean="0"/>
          </a:p>
          <a:p>
            <a:pPr algn="ctr"/>
            <a:r>
              <a:rPr lang="ko-KR" altLang="en-US" b="1" dirty="0" smtClean="0"/>
              <a:t>구현</a:t>
            </a:r>
            <a:endParaRPr lang="en-US" altLang="ko-KR" b="1" dirty="0" smtClean="0"/>
          </a:p>
        </p:txBody>
      </p:sp>
      <p:sp>
        <p:nvSpPr>
          <p:cNvPr id="45" name="직사각형 44"/>
          <p:cNvSpPr/>
          <p:nvPr/>
        </p:nvSpPr>
        <p:spPr>
          <a:xfrm>
            <a:off x="441687" y="197340"/>
            <a:ext cx="1305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제안 플랫폼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97697" y="6474468"/>
            <a:ext cx="7029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#</a:t>
            </a:r>
            <a:r>
              <a:rPr lang="ko-KR" altLang="en-US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안드로이드 구현 어려울 시 </a:t>
            </a:r>
            <a:r>
              <a:rPr lang="en-US" altLang="ko-KR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텍스트 베이스로 변경 가능성</a:t>
            </a:r>
            <a:endParaRPr lang="ko-KR" altLang="en-US" b="1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68836" y="5123964"/>
            <a:ext cx="2573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 smtClean="0"/>
              <a:t>텍스트베이스를</a:t>
            </a:r>
            <a:endParaRPr lang="en-US" altLang="ko-KR" b="1" dirty="0" smtClean="0"/>
          </a:p>
          <a:p>
            <a:pPr algn="r"/>
            <a:r>
              <a:rPr lang="ko-KR" altLang="en-US" b="1" dirty="0" smtClean="0"/>
              <a:t>통한 구현</a:t>
            </a:r>
            <a:endParaRPr lang="ko-KR" alt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4605031" y="1084091"/>
            <a:ext cx="2922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Hungry-men Platform</a:t>
            </a:r>
            <a:endParaRPr lang="ko-KR" altLang="en-US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2242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436" y="3212151"/>
            <a:ext cx="3343096" cy="256251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986" y="1010204"/>
            <a:ext cx="3291433" cy="2147931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441687" y="197340"/>
            <a:ext cx="1305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제안 플랫폼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776" y="1078838"/>
            <a:ext cx="3294967" cy="498835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03" y="1080300"/>
            <a:ext cx="3294000" cy="498689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46851" y="6067193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라이더 입장</a:t>
            </a:r>
            <a:endParaRPr lang="ko-KR" altLang="en-US" b="1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51903" y="6067193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상점 입장</a:t>
            </a:r>
            <a:endParaRPr lang="ko-KR" altLang="en-US" b="1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275626" y="605181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Customer</a:t>
            </a:r>
            <a:r>
              <a:rPr lang="ko-KR" altLang="en-US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입장</a:t>
            </a:r>
            <a:endParaRPr lang="ko-KR" altLang="en-US" b="1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078690" y="2460743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FF00"/>
                </a:solidFill>
              </a:rPr>
              <a:t>input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602584" y="4810305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FF00"/>
                </a:solidFill>
              </a:rPr>
              <a:t>input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9984432" y="2299394"/>
            <a:ext cx="949858" cy="742930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9509503" y="4611564"/>
            <a:ext cx="949858" cy="773251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131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6168008" y="2173719"/>
            <a:ext cx="1867003" cy="1031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07368" y="218439"/>
            <a:ext cx="10935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구현 계획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6164501" y="2053195"/>
            <a:ext cx="1870510" cy="254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97209" y="1916832"/>
            <a:ext cx="3456384" cy="43924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366110" y="1916832"/>
            <a:ext cx="3456384" cy="43924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8035011" y="1916832"/>
            <a:ext cx="3456384" cy="43924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66110" y="1473825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</a:t>
            </a:r>
            <a:r>
              <a:rPr lang="en-US" altLang="ko-KR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 </a:t>
            </a:r>
            <a:r>
              <a:rPr lang="ko-KR" altLang="en-US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역할 분담</a:t>
            </a:r>
            <a:endParaRPr lang="ko-KR" altLang="en-US" b="1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8318607"/>
              </p:ext>
            </p:extLst>
          </p:nvPr>
        </p:nvGraphicFramePr>
        <p:xfrm>
          <a:off x="4438118" y="2350547"/>
          <a:ext cx="3312368" cy="35317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4049376714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138193775"/>
                    </a:ext>
                  </a:extLst>
                </a:gridCol>
              </a:tblGrid>
              <a:tr h="1386972">
                <a:tc>
                  <a:txBody>
                    <a:bodyPr/>
                    <a:lstStyle/>
                    <a:p>
                      <a:pPr algn="ctr" latinLnBrk="1"/>
                      <a:endParaRPr lang="en-US" altLang="ko-KR" sz="1400" b="1" dirty="0" smtClean="0">
                        <a:solidFill>
                          <a:schemeClr val="tx1"/>
                        </a:solidFill>
                        <a:latin typeface="조선일보명조" panose="02030304000000000000" pitchFamily="18" charset="-127"/>
                        <a:ea typeface="조선일보명조" panose="02030304000000000000" pitchFamily="18" charset="-127"/>
                        <a:cs typeface="조선일보명조" panose="02030304000000000000" pitchFamily="18" charset="-127"/>
                      </a:endParaRPr>
                    </a:p>
                    <a:p>
                      <a:pPr algn="ctr" latinLnBrk="1"/>
                      <a:endParaRPr lang="en-US" altLang="ko-KR" sz="1400" b="1" dirty="0" smtClean="0">
                        <a:solidFill>
                          <a:schemeClr val="tx1"/>
                        </a:solidFill>
                        <a:latin typeface="조선일보명조" panose="02030304000000000000" pitchFamily="18" charset="-127"/>
                        <a:ea typeface="조선일보명조" panose="02030304000000000000" pitchFamily="18" charset="-127"/>
                        <a:cs typeface="조선일보명조" panose="02030304000000000000" pitchFamily="18" charset="-127"/>
                      </a:endParaRPr>
                    </a:p>
                    <a:p>
                      <a:pPr algn="ctr" latinLnBrk="1"/>
                      <a:endParaRPr lang="en-US" altLang="ko-KR" sz="1400" b="1" dirty="0" smtClean="0">
                        <a:solidFill>
                          <a:schemeClr val="tx1"/>
                        </a:solidFill>
                        <a:latin typeface="조선일보명조" panose="02030304000000000000" pitchFamily="18" charset="-127"/>
                        <a:ea typeface="조선일보명조" panose="02030304000000000000" pitchFamily="18" charset="-127"/>
                        <a:cs typeface="조선일보명조" panose="02030304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박민지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조선일보명조" panose="02030304000000000000" pitchFamily="18" charset="-127"/>
                        <a:ea typeface="조선일보명조" panose="02030304000000000000" pitchFamily="18" charset="-127"/>
                        <a:cs typeface="조선일보명조" panose="02030304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lnSpc>
                          <a:spcPct val="150000"/>
                        </a:lnSpc>
                      </a:pPr>
                      <a:r>
                        <a:rPr lang="en-US" altLang="ko-KR" sz="1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Customer client</a:t>
                      </a:r>
                    </a:p>
                    <a:p>
                      <a:pPr rtl="0">
                        <a:lnSpc>
                          <a:spcPct val="150000"/>
                        </a:lnSpc>
                      </a:pPr>
                      <a:r>
                        <a:rPr lang="en-US" altLang="ko-KR" sz="1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Store client(be)</a:t>
                      </a:r>
                    </a:p>
                    <a:p>
                      <a:pPr rtl="0">
                        <a:lnSpc>
                          <a:spcPct val="150000"/>
                        </a:lnSpc>
                      </a:pPr>
                      <a:r>
                        <a:rPr lang="en-US" altLang="ko-KR" sz="1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android (</a:t>
                      </a:r>
                      <a:r>
                        <a:rPr lang="en-US" altLang="ko-KR" sz="14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fe</a:t>
                      </a:r>
                      <a:r>
                        <a:rPr lang="en-US" altLang="ko-KR" sz="1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9246001"/>
                  </a:ext>
                </a:extLst>
              </a:tr>
              <a:tr h="1119782">
                <a:tc>
                  <a:txBody>
                    <a:bodyPr/>
                    <a:lstStyle/>
                    <a:p>
                      <a:pPr algn="ctr" latinLnBrk="1"/>
                      <a:endParaRPr lang="en-US" altLang="ko-KR" sz="1400" b="1" dirty="0" smtClean="0">
                        <a:solidFill>
                          <a:schemeClr val="tx1"/>
                        </a:solidFill>
                        <a:latin typeface="조선일보명조" panose="02030304000000000000" pitchFamily="18" charset="-127"/>
                        <a:ea typeface="조선일보명조" panose="02030304000000000000" pitchFamily="18" charset="-127"/>
                        <a:cs typeface="조선일보명조" panose="02030304000000000000" pitchFamily="18" charset="-127"/>
                      </a:endParaRPr>
                    </a:p>
                    <a:p>
                      <a:pPr algn="ctr" latinLnBrk="1"/>
                      <a:endParaRPr lang="en-US" altLang="ko-KR" sz="1400" b="1" dirty="0" smtClean="0">
                        <a:solidFill>
                          <a:schemeClr val="tx1"/>
                        </a:solidFill>
                        <a:latin typeface="조선일보명조" panose="02030304000000000000" pitchFamily="18" charset="-127"/>
                        <a:ea typeface="조선일보명조" panose="02030304000000000000" pitchFamily="18" charset="-127"/>
                        <a:cs typeface="조선일보명조" panose="02030304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김수영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조선일보명조" panose="02030304000000000000" pitchFamily="18" charset="-127"/>
                        <a:ea typeface="조선일보명조" panose="02030304000000000000" pitchFamily="18" charset="-127"/>
                        <a:cs typeface="조선일보명조" panose="02030304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Core platform server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android (</a:t>
                      </a:r>
                      <a:r>
                        <a:rPr lang="en-US" altLang="ko-KR" sz="14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fe</a:t>
                      </a:r>
                      <a:r>
                        <a:rPr lang="en-US" altLang="ko-KR" sz="1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138778"/>
                  </a:ext>
                </a:extLst>
              </a:tr>
              <a:tr h="1025028">
                <a:tc>
                  <a:txBody>
                    <a:bodyPr/>
                    <a:lstStyle/>
                    <a:p>
                      <a:pPr algn="ctr" latinLnBrk="1"/>
                      <a:endParaRPr lang="en-US" altLang="ko-KR" sz="1400" b="1" dirty="0" smtClean="0">
                        <a:solidFill>
                          <a:schemeClr val="tx1"/>
                        </a:solidFill>
                        <a:latin typeface="조선일보명조" panose="02030304000000000000" pitchFamily="18" charset="-127"/>
                        <a:ea typeface="조선일보명조" panose="02030304000000000000" pitchFamily="18" charset="-127"/>
                        <a:cs typeface="조선일보명조" panose="02030304000000000000" pitchFamily="18" charset="-127"/>
                      </a:endParaRPr>
                    </a:p>
                    <a:p>
                      <a:pPr algn="ctr" latinLnBrk="1"/>
                      <a:endParaRPr lang="en-US" altLang="ko-KR" sz="1400" b="1" dirty="0" smtClean="0">
                        <a:solidFill>
                          <a:schemeClr val="tx1"/>
                        </a:solidFill>
                        <a:latin typeface="조선일보명조" panose="02030304000000000000" pitchFamily="18" charset="-127"/>
                        <a:ea typeface="조선일보명조" panose="02030304000000000000" pitchFamily="18" charset="-127"/>
                        <a:cs typeface="조선일보명조" panose="02030304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b="1" dirty="0" err="1" smtClean="0">
                          <a:solidFill>
                            <a:schemeClr val="tx1"/>
                          </a:solidFill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구교현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조선일보명조" panose="02030304000000000000" pitchFamily="18" charset="-127"/>
                        <a:ea typeface="조선일보명조" panose="02030304000000000000" pitchFamily="18" charset="-127"/>
                        <a:cs typeface="조선일보명조" panose="02030304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대표 동작 </a:t>
                      </a:r>
                      <a:r>
                        <a:rPr lang="en-US" altLang="ko-KR" sz="1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server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4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조선일보명조" panose="02030304000000000000" pitchFamily="18" charset="-127"/>
                          <a:ea typeface="조선일보명조" panose="02030304000000000000" pitchFamily="18" charset="-127"/>
                          <a:cs typeface="조선일보명조" panose="02030304000000000000" pitchFamily="18" charset="-127"/>
                        </a:rPr>
                        <a:t>Rider client(be)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4577732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97209" y="2053195"/>
            <a:ext cx="3456384" cy="432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ko-KR" sz="14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Core </a:t>
            </a:r>
            <a:r>
              <a:rPr lang="en-US" altLang="ko-KR" sz="1400" b="1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platform &amp; </a:t>
            </a:r>
            <a:r>
              <a:rPr lang="ko-KR" altLang="en-US" sz="1400" b="1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대표 동작</a:t>
            </a:r>
            <a:r>
              <a:rPr lang="en-US" altLang="ko-KR" sz="1400" b="1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(Delivery Service</a:t>
            </a: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fontAlgn="base">
              <a:lnSpc>
                <a:spcPts val="2200"/>
              </a:lnSpc>
            </a:pP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Core platform server(Ad service</a:t>
            </a:r>
            <a: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포함</a:t>
            </a:r>
            <a:r>
              <a:rPr lang="en-US" altLang="ko-KR" sz="14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fontAlgn="base">
              <a:lnSpc>
                <a:spcPts val="2200"/>
              </a:lnSpc>
            </a:pPr>
            <a:r>
              <a:rPr lang="ko-KR" altLang="en-US" sz="14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대표 </a:t>
            </a:r>
            <a: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동작 </a:t>
            </a: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server  : 2</a:t>
            </a:r>
            <a: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개의 </a:t>
            </a: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AWS server  </a:t>
            </a:r>
          </a:p>
          <a:p>
            <a:pPr fontAlgn="base">
              <a:lnSpc>
                <a:spcPts val="2200"/>
              </a:lnSpc>
            </a:pP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Customer client (</a:t>
            </a:r>
            <a: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한개의 </a:t>
            </a: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pc)</a:t>
            </a:r>
          </a:p>
          <a:p>
            <a:pPr fontAlgn="base">
              <a:lnSpc>
                <a:spcPts val="2200"/>
              </a:lnSpc>
            </a:pP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Rider client (</a:t>
            </a:r>
            <a: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한개의 </a:t>
            </a: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pc) </a:t>
            </a:r>
          </a:p>
          <a:p>
            <a:pPr fontAlgn="base">
              <a:lnSpc>
                <a:spcPts val="2200"/>
              </a:lnSpc>
            </a:pP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Store client (</a:t>
            </a:r>
            <a: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한개의 </a:t>
            </a: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pc</a:t>
            </a:r>
            <a:r>
              <a:rPr lang="en-US" altLang="ko-KR" sz="14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fontAlgn="base">
              <a:lnSpc>
                <a:spcPts val="2200"/>
              </a:lnSpc>
            </a:pPr>
            <a:r>
              <a:rPr lang="en-US" altLang="ko-KR" sz="1400" b="1" dirty="0" smtClean="0">
                <a:solidFill>
                  <a:srgbClr val="C00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→ </a:t>
            </a:r>
            <a:r>
              <a:rPr lang="ko-KR" altLang="en-US" sz="1400" b="1" dirty="0">
                <a:solidFill>
                  <a:srgbClr val="C00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총 </a:t>
            </a:r>
            <a:r>
              <a:rPr lang="en-US" altLang="ko-KR" sz="1400" b="1" dirty="0">
                <a:solidFill>
                  <a:srgbClr val="C00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3</a:t>
            </a:r>
            <a:r>
              <a:rPr lang="ko-KR" altLang="en-US" sz="1400" b="1" dirty="0">
                <a:solidFill>
                  <a:srgbClr val="C00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개의 </a:t>
            </a:r>
            <a:r>
              <a:rPr lang="en-US" altLang="ko-KR" sz="1400" b="1" dirty="0">
                <a:solidFill>
                  <a:srgbClr val="C00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pc</a:t>
            </a:r>
            <a:r>
              <a:rPr lang="ko-KR" altLang="en-US" sz="1400" b="1" dirty="0">
                <a:solidFill>
                  <a:srgbClr val="C00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로 구성</a:t>
            </a:r>
          </a:p>
          <a:p>
            <a:pPr>
              <a:lnSpc>
                <a:spcPts val="2200"/>
              </a:lnSpc>
            </a:pPr>
            <a: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/>
            </a:r>
            <a:b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</a:br>
            <a:r>
              <a:rPr lang="ko-KR" altLang="en-US" sz="1400" b="1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네트워크 연결</a:t>
            </a:r>
          </a:p>
          <a:p>
            <a:pPr fontAlgn="base">
              <a:lnSpc>
                <a:spcPts val="2200"/>
              </a:lnSpc>
            </a:pP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Core platform server - Customer </a:t>
            </a:r>
            <a:r>
              <a:rPr lang="en-US" altLang="ko-KR" sz="14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client</a:t>
            </a:r>
          </a:p>
          <a:p>
            <a:pPr fontAlgn="base">
              <a:lnSpc>
                <a:spcPts val="2200"/>
              </a:lnSpc>
            </a:pPr>
            <a:r>
              <a:rPr lang="en-US" altLang="ko-KR" sz="14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Store </a:t>
            </a: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client, </a:t>
            </a:r>
            <a: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대표 동작 </a:t>
            </a: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server (UDP socket </a:t>
            </a:r>
            <a: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통신</a:t>
            </a: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  <a:endParaRPr lang="ko-KR" altLang="en-US" sz="14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fontAlgn="base">
              <a:lnSpc>
                <a:spcPts val="2200"/>
              </a:lnSpc>
            </a:pPr>
            <a: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대표 동작 </a:t>
            </a: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server - Rider client (UDP socket </a:t>
            </a:r>
            <a:r>
              <a:rPr lang="ko-KR" altLang="en-US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통신</a:t>
            </a:r>
            <a:r>
              <a:rPr lang="en-US" altLang="ko-KR" sz="14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  <a:endParaRPr lang="ko-KR" altLang="en-US" sz="14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>
              <a:lnSpc>
                <a:spcPts val="2200"/>
              </a:lnSpc>
            </a:pPr>
            <a:endParaRPr lang="ko-KR" altLang="en-US" sz="14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69990" y="1482739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</a:t>
            </a:r>
            <a:r>
              <a:rPr lang="en-US" altLang="ko-KR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 </a:t>
            </a:r>
            <a:r>
              <a:rPr lang="ko-KR" altLang="en-US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구현 시스템 요소</a:t>
            </a:r>
            <a:endParaRPr lang="ko-KR" altLang="en-US" b="1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09344" y="1473825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3) </a:t>
            </a:r>
            <a:r>
              <a:rPr lang="ko-KR" altLang="en-US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구현 방식</a:t>
            </a:r>
            <a:endParaRPr lang="ko-KR" altLang="en-US" b="1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8" name="타원 17"/>
          <p:cNvSpPr/>
          <p:nvPr/>
        </p:nvSpPr>
        <p:spPr>
          <a:xfrm flipH="1">
            <a:off x="8130601" y="2089673"/>
            <a:ext cx="1673118" cy="166331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 smtClean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행아웃</a:t>
            </a:r>
            <a:r>
              <a:rPr lang="ko-KR" altLang="en-US" sz="1600" b="1" dirty="0" smtClean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이용</a:t>
            </a:r>
            <a:endParaRPr lang="en-US" altLang="ko-KR" sz="1600" b="1" dirty="0" smtClean="0">
              <a:solidFill>
                <a:schemeClr val="tx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ko-KR" altLang="en-US" sz="1600" b="1" dirty="0" smtClean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비대면 회의</a:t>
            </a:r>
            <a:endParaRPr lang="ko-KR" altLang="en-US" sz="1600" b="1" dirty="0">
              <a:solidFill>
                <a:schemeClr val="tx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9" name="타원 18"/>
          <p:cNvSpPr/>
          <p:nvPr/>
        </p:nvSpPr>
        <p:spPr>
          <a:xfrm flipH="1">
            <a:off x="8837360" y="3342055"/>
            <a:ext cx="1673118" cy="1673238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aws</a:t>
            </a:r>
            <a:r>
              <a:rPr lang="en-US" altLang="ko-KR" sz="1600" b="1" dirty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서버 </a:t>
            </a:r>
            <a:r>
              <a:rPr lang="en-US" altLang="ko-KR" sz="1600" b="1" dirty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IP </a:t>
            </a:r>
            <a:r>
              <a:rPr lang="ko-KR" altLang="en-US" sz="1600" b="1" dirty="0" smtClean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공유 및</a:t>
            </a:r>
            <a:endParaRPr lang="en-US" altLang="ko-KR" sz="1600" b="1" dirty="0" smtClean="0">
              <a:solidFill>
                <a:schemeClr val="tx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client </a:t>
            </a:r>
            <a:r>
              <a:rPr lang="en-US" altLang="ko-KR" sz="1600" b="1" dirty="0" smtClean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port</a:t>
            </a:r>
          </a:p>
          <a:p>
            <a:pPr algn="ctr"/>
            <a:r>
              <a:rPr lang="en-US" altLang="ko-KR" sz="1600" b="1" dirty="0" smtClean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공유 </a:t>
            </a:r>
          </a:p>
        </p:txBody>
      </p:sp>
      <p:sp>
        <p:nvSpPr>
          <p:cNvPr id="20" name="타원 19"/>
          <p:cNvSpPr/>
          <p:nvPr/>
        </p:nvSpPr>
        <p:spPr>
          <a:xfrm flipH="1">
            <a:off x="9752737" y="4546243"/>
            <a:ext cx="1623206" cy="162332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 smtClean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Github</a:t>
            </a:r>
            <a:r>
              <a:rPr lang="en-US" altLang="ko-KR" sz="1600" b="1" dirty="0" smtClean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pPr algn="ctr"/>
            <a:r>
              <a:rPr lang="ko-KR" altLang="en-US" sz="1600" b="1" dirty="0" err="1" smtClean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카카오톡을</a:t>
            </a:r>
            <a:r>
              <a:rPr lang="ko-KR" altLang="en-US" sz="1600" b="1" dirty="0" smtClean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이용한</a:t>
            </a:r>
            <a:endParaRPr lang="en-US" altLang="ko-KR" sz="1600" b="1" dirty="0" smtClean="0">
              <a:solidFill>
                <a:schemeClr val="tx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ko-KR" altLang="en-US" sz="1600" b="1" dirty="0" smtClean="0">
                <a:solidFill>
                  <a:schemeClr val="tx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코드 공유</a:t>
            </a:r>
            <a:endParaRPr lang="ko-KR" altLang="en-US" sz="1600" b="1" dirty="0">
              <a:solidFill>
                <a:schemeClr val="tx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77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6168008" y="2173719"/>
            <a:ext cx="1867003" cy="1031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07368" y="218439"/>
            <a:ext cx="10935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구현 계획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6164501" y="2053195"/>
            <a:ext cx="1870510" cy="254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548970"/>
              </p:ext>
            </p:extLst>
          </p:nvPr>
        </p:nvGraphicFramePr>
        <p:xfrm>
          <a:off x="1415480" y="1076039"/>
          <a:ext cx="9667875" cy="52144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1125">
                  <a:extLst>
                    <a:ext uri="{9D8B030D-6E8A-4147-A177-3AD203B41FA5}">
                      <a16:colId xmlns:a16="http://schemas.microsoft.com/office/drawing/2014/main" val="2123702222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1696487660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3683115442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3035921504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707572788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4233021905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2163925680"/>
                    </a:ext>
                  </a:extLst>
                </a:gridCol>
              </a:tblGrid>
              <a:tr h="3367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Sun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Mon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Tue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Wed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Thu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Fri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Sat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6816858"/>
                  </a:ext>
                </a:extLst>
              </a:tr>
              <a:tr h="814812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30</a:t>
                      </a:r>
                    </a:p>
                    <a:p>
                      <a:pPr latinLnBrk="1"/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b="1" dirty="0" smtClean="0">
                          <a:solidFill>
                            <a:schemeClr val="tx2"/>
                          </a:solidFill>
                        </a:rPr>
                        <a:t>2</a:t>
                      </a:r>
                      <a:r>
                        <a:rPr lang="ko-KR" altLang="en-US" sz="1400" b="1" dirty="0" smtClean="0">
                          <a:solidFill>
                            <a:schemeClr val="tx2"/>
                          </a:solidFill>
                        </a:rPr>
                        <a:t>차 회의</a:t>
                      </a:r>
                      <a:endParaRPr lang="ko-KR" alt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073618"/>
                  </a:ext>
                </a:extLst>
              </a:tr>
              <a:tr h="81481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31</a:t>
                      </a:r>
                    </a:p>
                    <a:p>
                      <a:pPr latinLnBrk="1"/>
                      <a:endParaRPr lang="en-US" altLang="ko-KR" sz="14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 smtClean="0">
                          <a:solidFill>
                            <a:schemeClr val="tx2"/>
                          </a:solidFill>
                        </a:rPr>
                        <a:t>3</a:t>
                      </a:r>
                      <a:r>
                        <a:rPr lang="ko-KR" altLang="en-US" sz="1400" b="1" dirty="0" smtClean="0">
                          <a:solidFill>
                            <a:schemeClr val="tx2"/>
                          </a:solidFill>
                        </a:rPr>
                        <a:t>차 회의</a:t>
                      </a: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6/1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3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 smtClean="0">
                          <a:solidFill>
                            <a:schemeClr val="accent2"/>
                          </a:solidFill>
                        </a:rPr>
                        <a:t>제안</a:t>
                      </a:r>
                      <a:endParaRPr lang="en-US" altLang="ko-KR" sz="1400" b="1" dirty="0" smtClean="0">
                        <a:solidFill>
                          <a:schemeClr val="accent2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 err="1" smtClean="0">
                          <a:solidFill>
                            <a:schemeClr val="accent2"/>
                          </a:solidFill>
                        </a:rPr>
                        <a:t>플랫폼발표</a:t>
                      </a:r>
                      <a:endParaRPr lang="ko-KR" altLang="en-US" sz="1400" b="1" dirty="0" smtClean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4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5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6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665427"/>
                  </a:ext>
                </a:extLst>
              </a:tr>
              <a:tr h="81481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7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8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9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10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11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12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13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8364526"/>
                  </a:ext>
                </a:extLst>
              </a:tr>
              <a:tr h="81481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14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15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16</a:t>
                      </a:r>
                    </a:p>
                    <a:p>
                      <a:pPr latinLnBrk="1"/>
                      <a:endParaRPr lang="en-US" altLang="ko-KR" sz="14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 smtClean="0">
                          <a:solidFill>
                            <a:schemeClr val="tx2"/>
                          </a:solidFill>
                        </a:rPr>
                        <a:t>1</a:t>
                      </a:r>
                      <a:r>
                        <a:rPr lang="ko-KR" altLang="en-US" sz="1400" b="1" dirty="0" smtClean="0">
                          <a:solidFill>
                            <a:schemeClr val="tx2"/>
                          </a:solidFill>
                        </a:rPr>
                        <a:t>차 테스트</a:t>
                      </a: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17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18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19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20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291108"/>
                  </a:ext>
                </a:extLst>
              </a:tr>
              <a:tr h="81481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21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22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23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24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25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26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27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224483"/>
                  </a:ext>
                </a:extLst>
              </a:tr>
              <a:tr h="8036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28</a:t>
                      </a:r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29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 smtClean="0">
                        <a:solidFill>
                          <a:schemeClr val="accent2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 smtClean="0">
                          <a:solidFill>
                            <a:schemeClr val="accent2"/>
                          </a:solidFill>
                        </a:rPr>
                        <a:t>최종</a:t>
                      </a:r>
                      <a:r>
                        <a:rPr lang="ko-KR" altLang="en-US" sz="1400" b="1" baseline="0" dirty="0" smtClean="0">
                          <a:solidFill>
                            <a:schemeClr val="accent2"/>
                          </a:solidFill>
                        </a:rPr>
                        <a:t> 구현</a:t>
                      </a:r>
                      <a:endParaRPr lang="en-US" altLang="ko-KR" sz="1400" b="1" dirty="0" smtClean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962669"/>
                  </a:ext>
                </a:extLst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2855640" y="2636912"/>
            <a:ext cx="2664296" cy="2880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>
                <a:solidFill>
                  <a:schemeClr val="bg1"/>
                </a:solidFill>
              </a:rPr>
              <a:t>PPT 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제작 및 </a:t>
            </a:r>
            <a:r>
              <a:rPr lang="ko-KR" altLang="en-US" sz="1400" b="1" dirty="0" err="1" smtClean="0">
                <a:solidFill>
                  <a:schemeClr val="bg1"/>
                </a:solidFill>
              </a:rPr>
              <a:t>발표준비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960096" y="2588207"/>
            <a:ext cx="4023047" cy="3367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bg1"/>
                </a:solidFill>
              </a:rPr>
              <a:t>피드백 수정 및 계획 구성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855640" y="3380295"/>
            <a:ext cx="8127503" cy="26472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bg1"/>
                </a:solidFill>
              </a:rPr>
              <a:t>기본 설계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500936" y="4216302"/>
            <a:ext cx="2649252" cy="26472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bg1"/>
                </a:solidFill>
              </a:rPr>
              <a:t>기본 오류 수정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591944" y="4216302"/>
            <a:ext cx="5391198" cy="26472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smtClean="0">
                <a:solidFill>
                  <a:schemeClr val="bg1"/>
                </a:solidFill>
              </a:rPr>
              <a:t>상세설계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500936" y="5007763"/>
            <a:ext cx="5391198" cy="26472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smtClean="0">
                <a:solidFill>
                  <a:schemeClr val="bg1"/>
                </a:solidFill>
              </a:rPr>
              <a:t>상세설계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977590" y="5007762"/>
            <a:ext cx="4005552" cy="26473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bg1"/>
                </a:solidFill>
              </a:rPr>
              <a:t>상세 오류 수정 및 최종 테스트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500936" y="5843770"/>
            <a:ext cx="1210688" cy="24952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43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775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151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888088" y="271682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네트워크소프트웨어설계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23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3352" y="156573"/>
            <a:ext cx="4176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CONTENTS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51784" y="1196753"/>
            <a:ext cx="11521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4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4151783" y="2074055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86354" y="1381419"/>
            <a:ext cx="1368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bg1"/>
                </a:solidFill>
                <a:latin typeface="+mj-ea"/>
                <a:ea typeface="+mj-ea"/>
              </a:rPr>
              <a:t>배경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151784" y="2139077"/>
            <a:ext cx="11521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4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44" name="직선 연결선 43"/>
          <p:cNvCxnSpPr/>
          <p:nvPr/>
        </p:nvCxnSpPr>
        <p:spPr>
          <a:xfrm>
            <a:off x="4151783" y="3016379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666374" y="2318130"/>
            <a:ext cx="3420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>
                <a:solidFill>
                  <a:schemeClr val="bg1"/>
                </a:solidFill>
                <a:latin typeface="+mj-ea"/>
                <a:ea typeface="+mj-ea"/>
              </a:rPr>
              <a:t>플랫폼 사례조사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155434" y="3193817"/>
            <a:ext cx="11521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4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47" name="직선 연결선 46"/>
          <p:cNvCxnSpPr/>
          <p:nvPr/>
        </p:nvCxnSpPr>
        <p:spPr>
          <a:xfrm>
            <a:off x="4155433" y="4071119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654204" y="3337154"/>
            <a:ext cx="3704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>
                <a:solidFill>
                  <a:schemeClr val="bg1"/>
                </a:solidFill>
                <a:latin typeface="+mj-ea"/>
                <a:ea typeface="+mj-ea"/>
              </a:rPr>
              <a:t>제안 플랫폼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151784" y="4254170"/>
            <a:ext cx="11521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4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50" name="직선 연결선 49"/>
          <p:cNvCxnSpPr/>
          <p:nvPr/>
        </p:nvCxnSpPr>
        <p:spPr>
          <a:xfrm>
            <a:off x="4151783" y="5131472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694823" y="4438836"/>
            <a:ext cx="22682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>
                <a:solidFill>
                  <a:schemeClr val="bg1"/>
                </a:solidFill>
                <a:latin typeface="+mj-ea"/>
                <a:ea typeface="+mj-ea"/>
              </a:rPr>
              <a:t>구현 계획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151784" y="5349647"/>
            <a:ext cx="11521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4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53" name="직선 연결선 52"/>
          <p:cNvCxnSpPr/>
          <p:nvPr/>
        </p:nvCxnSpPr>
        <p:spPr>
          <a:xfrm>
            <a:off x="4151783" y="6226949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5647916" y="5534313"/>
            <a:ext cx="1368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bg1"/>
                </a:solidFill>
                <a:latin typeface="+mj-ea"/>
                <a:ea typeface="+mj-ea"/>
              </a:rPr>
              <a:t>결론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79376" y="21843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</a:rPr>
              <a:t>배경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693891" y="1268781"/>
            <a:ext cx="1224136" cy="122413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결제</a:t>
            </a:r>
            <a:endParaRPr lang="en-US" altLang="ko-KR" dirty="0"/>
          </a:p>
        </p:txBody>
      </p:sp>
      <p:sp>
        <p:nvSpPr>
          <p:cNvPr id="11" name="직사각형 10"/>
          <p:cNvSpPr/>
          <p:nvPr/>
        </p:nvSpPr>
        <p:spPr>
          <a:xfrm>
            <a:off x="7071917" y="1263334"/>
            <a:ext cx="1224136" cy="122413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광고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252782" y="2933717"/>
            <a:ext cx="1224136" cy="122413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기술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8258775" y="2933717"/>
            <a:ext cx="1224136" cy="122413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제품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727354" y="4641416"/>
            <a:ext cx="1224136" cy="122413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유통</a:t>
            </a:r>
          </a:p>
        </p:txBody>
      </p:sp>
      <p:sp>
        <p:nvSpPr>
          <p:cNvPr id="5" name="타원 4"/>
          <p:cNvSpPr/>
          <p:nvPr/>
        </p:nvSpPr>
        <p:spPr>
          <a:xfrm>
            <a:off x="7218174" y="4402570"/>
            <a:ext cx="3744416" cy="1872208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252217" y="4627217"/>
            <a:ext cx="1224136" cy="122413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서비스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55438" y="4877009"/>
            <a:ext cx="20368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10X10" panose="020D0604000000000000" pitchFamily="50" charset="-127"/>
                <a:ea typeface="10X10" panose="020D0604000000000000" pitchFamily="50" charset="-127"/>
              </a:rPr>
              <a:t>우버</a:t>
            </a:r>
            <a:r>
              <a:rPr lang="en-US" altLang="ko-KR" dirty="0">
                <a:latin typeface="10X10" panose="020D0604000000000000" pitchFamily="50" charset="-127"/>
                <a:ea typeface="10X10" panose="020D0604000000000000" pitchFamily="50" charset="-127"/>
              </a:rPr>
              <a:t>, </a:t>
            </a:r>
            <a:r>
              <a:rPr lang="ko-KR" altLang="en-US" dirty="0" err="1">
                <a:latin typeface="10X10" panose="020D0604000000000000" pitchFamily="50" charset="-127"/>
                <a:ea typeface="10X10" panose="020D0604000000000000" pitchFamily="50" charset="-127"/>
              </a:rPr>
              <a:t>쿠팡</a:t>
            </a:r>
            <a:r>
              <a:rPr lang="en-US" altLang="ko-KR" dirty="0">
                <a:latin typeface="10X10" panose="020D0604000000000000" pitchFamily="50" charset="-127"/>
                <a:ea typeface="10X10" panose="020D0604000000000000" pitchFamily="50" charset="-127"/>
              </a:rPr>
              <a:t>, </a:t>
            </a:r>
            <a:r>
              <a:rPr lang="ko-KR" altLang="en-US" dirty="0" err="1">
                <a:latin typeface="10X10" panose="020D0604000000000000" pitchFamily="50" charset="-127"/>
                <a:ea typeface="10X10" panose="020D0604000000000000" pitchFamily="50" charset="-127"/>
              </a:rPr>
              <a:t>티몬</a:t>
            </a:r>
            <a:r>
              <a:rPr lang="en-US" altLang="ko-KR" dirty="0">
                <a:latin typeface="10X10" panose="020D0604000000000000" pitchFamily="50" charset="-127"/>
                <a:ea typeface="10X10" panose="020D0604000000000000" pitchFamily="50" charset="-127"/>
              </a:rPr>
              <a:t>.</a:t>
            </a:r>
          </a:p>
          <a:p>
            <a:r>
              <a:rPr lang="ko-KR" altLang="en-US" dirty="0">
                <a:latin typeface="10X10" panose="020D0604000000000000" pitchFamily="50" charset="-127"/>
                <a:ea typeface="10X10" panose="020D0604000000000000" pitchFamily="50" charset="-127"/>
              </a:rPr>
              <a:t>아마존</a:t>
            </a:r>
            <a:r>
              <a:rPr lang="en-US" altLang="ko-KR" dirty="0">
                <a:latin typeface="10X10" panose="020D0604000000000000" pitchFamily="50" charset="-127"/>
                <a:ea typeface="10X10" panose="020D0604000000000000" pitchFamily="50" charset="-127"/>
              </a:rPr>
              <a:t>, </a:t>
            </a:r>
            <a:r>
              <a:rPr lang="ko-KR" altLang="en-US" dirty="0" err="1">
                <a:latin typeface="10X10" panose="020D0604000000000000" pitchFamily="50" charset="-127"/>
                <a:ea typeface="10X10" panose="020D0604000000000000" pitchFamily="50" charset="-127"/>
              </a:rPr>
              <a:t>에어비앤비</a:t>
            </a:r>
            <a:r>
              <a:rPr lang="en-US" altLang="ko-KR" dirty="0">
                <a:latin typeface="10X10" panose="020D0604000000000000" pitchFamily="50" charset="-127"/>
                <a:ea typeface="10X10" panose="020D0604000000000000" pitchFamily="50" charset="-127"/>
              </a:rPr>
              <a:t>,</a:t>
            </a:r>
          </a:p>
          <a:p>
            <a:r>
              <a:rPr lang="ko-KR" altLang="en-US" dirty="0">
                <a:latin typeface="10X10" panose="020D0604000000000000" pitchFamily="50" charset="-127"/>
                <a:ea typeface="10X10" panose="020D0604000000000000" pitchFamily="50" charset="-127"/>
              </a:rPr>
              <a:t>배달의 민족</a:t>
            </a:r>
            <a:endParaRPr lang="en-US" altLang="ko-KR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683238" y="5905446"/>
            <a:ext cx="3984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0X10" panose="020D0604000000000000" pitchFamily="50" charset="-127"/>
                <a:ea typeface="10X10" panose="020D0604000000000000" pitchFamily="50" charset="-127"/>
              </a:rPr>
              <a:t>아이튠즈</a:t>
            </a:r>
            <a:r>
              <a:rPr lang="en-US" altLang="ko-KR" dirty="0">
                <a:latin typeface="10X10" panose="020D0604000000000000" pitchFamily="50" charset="-127"/>
                <a:ea typeface="10X10" panose="020D0604000000000000" pitchFamily="50" charset="-127"/>
              </a:rPr>
              <a:t>, </a:t>
            </a:r>
            <a:r>
              <a:rPr lang="ko-KR" altLang="en-US" dirty="0">
                <a:latin typeface="10X10" panose="020D0604000000000000" pitchFamily="50" charset="-127"/>
                <a:ea typeface="10X10" panose="020D0604000000000000" pitchFamily="50" charset="-127"/>
              </a:rPr>
              <a:t>앱스토어</a:t>
            </a:r>
            <a:r>
              <a:rPr lang="en-US" altLang="ko-KR" dirty="0">
                <a:latin typeface="10X10" panose="020D0604000000000000" pitchFamily="50" charset="-127"/>
                <a:ea typeface="10X10" panose="020D0604000000000000" pitchFamily="50" charset="-127"/>
              </a:rPr>
              <a:t>, </a:t>
            </a:r>
            <a:r>
              <a:rPr lang="ko-KR" altLang="en-US" dirty="0" err="1">
                <a:latin typeface="10X10" panose="020D0604000000000000" pitchFamily="50" charset="-127"/>
                <a:ea typeface="10X10" panose="020D0604000000000000" pitchFamily="50" charset="-127"/>
              </a:rPr>
              <a:t>구글플레이</a:t>
            </a:r>
            <a:endParaRPr lang="en-US" altLang="ko-KR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930477" y="4140251"/>
            <a:ext cx="2948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0X10" panose="020D0604000000000000" pitchFamily="50" charset="-127"/>
                <a:ea typeface="10X10" panose="020D0604000000000000" pitchFamily="50" charset="-127"/>
              </a:rPr>
              <a:t>안드로이드</a:t>
            </a:r>
            <a:r>
              <a:rPr lang="en-US" altLang="ko-KR" dirty="0">
                <a:latin typeface="10X10" panose="020D0604000000000000" pitchFamily="50" charset="-127"/>
                <a:ea typeface="10X10" panose="020D0604000000000000" pitchFamily="50" charset="-127"/>
              </a:rPr>
              <a:t>, IOS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24187" y="4116872"/>
            <a:ext cx="3984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0X10" panose="020D0604000000000000" pitchFamily="50" charset="-127"/>
                <a:ea typeface="10X10" panose="020D0604000000000000" pitchFamily="50" charset="-127"/>
              </a:rPr>
              <a:t>아이폰 시리즈</a:t>
            </a:r>
            <a:r>
              <a:rPr lang="en-US" altLang="ko-KR" dirty="0">
                <a:latin typeface="10X10" panose="020D0604000000000000" pitchFamily="50" charset="-127"/>
                <a:ea typeface="10X10" panose="020D0604000000000000" pitchFamily="50" charset="-127"/>
              </a:rPr>
              <a:t>, </a:t>
            </a:r>
            <a:r>
              <a:rPr lang="ko-KR" altLang="en-US" dirty="0">
                <a:latin typeface="10X10" panose="020D0604000000000000" pitchFamily="50" charset="-127"/>
                <a:ea typeface="10X10" panose="020D0604000000000000" pitchFamily="50" charset="-127"/>
              </a:rPr>
              <a:t>파이어폭스</a:t>
            </a:r>
            <a:endParaRPr lang="en-US" altLang="ko-KR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035913" y="2487470"/>
            <a:ext cx="3984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0X10" panose="020D0604000000000000" pitchFamily="50" charset="-127"/>
                <a:ea typeface="10X10" panose="020D0604000000000000" pitchFamily="50" charset="-127"/>
              </a:rPr>
              <a:t>다음의 아담</a:t>
            </a:r>
            <a:r>
              <a:rPr lang="en-US" altLang="ko-KR" dirty="0">
                <a:latin typeface="10X10" panose="020D0604000000000000" pitchFamily="50" charset="-127"/>
                <a:ea typeface="10X10" panose="020D0604000000000000" pitchFamily="50" charset="-127"/>
              </a:rPr>
              <a:t>, </a:t>
            </a:r>
            <a:r>
              <a:rPr lang="ko-KR" altLang="en-US" dirty="0">
                <a:latin typeface="10X10" panose="020D0604000000000000" pitchFamily="50" charset="-127"/>
                <a:ea typeface="10X10" panose="020D0604000000000000" pitchFamily="50" charset="-127"/>
              </a:rPr>
              <a:t>구글의 </a:t>
            </a:r>
            <a:r>
              <a:rPr lang="en-US" altLang="ko-KR" dirty="0" err="1">
                <a:latin typeface="10X10" panose="020D0604000000000000" pitchFamily="50" charset="-127"/>
                <a:ea typeface="10X10" panose="020D0604000000000000" pitchFamily="50" charset="-127"/>
              </a:rPr>
              <a:t>Admob</a:t>
            </a:r>
            <a:endParaRPr lang="en-US" altLang="ko-KR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925781" y="2481257"/>
            <a:ext cx="3984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10X10" panose="020D0604000000000000" pitchFamily="50" charset="-127"/>
                <a:ea typeface="10X10" panose="020D0604000000000000" pitchFamily="50" charset="-127"/>
              </a:rPr>
              <a:t>페이팔</a:t>
            </a:r>
            <a:r>
              <a:rPr lang="en-US" altLang="ko-KR" dirty="0">
                <a:latin typeface="10X10" panose="020D0604000000000000" pitchFamily="50" charset="-127"/>
                <a:ea typeface="10X10" panose="020D0604000000000000" pitchFamily="50" charset="-127"/>
              </a:rPr>
              <a:t>, T</a:t>
            </a:r>
            <a:r>
              <a:rPr lang="ko-KR" altLang="en-US" dirty="0">
                <a:latin typeface="10X10" panose="020D0604000000000000" pitchFamily="50" charset="-127"/>
                <a:ea typeface="10X10" panose="020D0604000000000000" pitchFamily="50" charset="-127"/>
              </a:rPr>
              <a:t>머니</a:t>
            </a:r>
            <a:endParaRPr lang="en-US" altLang="ko-KR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921291" y="4509120"/>
            <a:ext cx="1008112" cy="32799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79376" y="21843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</a:rPr>
              <a:t>배경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2639616" y="1484784"/>
            <a:ext cx="3312368" cy="2808312"/>
          </a:xfrm>
          <a:prstGeom prst="rect">
            <a:avLst/>
          </a:prstGeom>
          <a:solidFill>
            <a:schemeClr val="tx2">
              <a:lumMod val="75000"/>
            </a:schemeClr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b="1" dirty="0"/>
              <a:t>EXCHANGE</a:t>
            </a:r>
          </a:p>
          <a:p>
            <a:pPr algn="ctr"/>
            <a:r>
              <a:rPr lang="ko-KR" altLang="en-US" sz="2800" b="1" dirty="0"/>
              <a:t>플랫폼</a:t>
            </a:r>
            <a:endParaRPr lang="en-US" altLang="ko-KR" sz="2800" b="1" dirty="0"/>
          </a:p>
          <a:p>
            <a:pPr algn="ctr"/>
            <a:endParaRPr lang="en-US" altLang="ko-KR" sz="2800" b="1" dirty="0"/>
          </a:p>
          <a:p>
            <a:pPr algn="ctr"/>
            <a:endParaRPr lang="en-US" altLang="ko-KR" sz="2800" b="1" dirty="0"/>
          </a:p>
          <a:p>
            <a:pPr algn="ctr"/>
            <a:r>
              <a:rPr lang="ko-KR" altLang="en-US" sz="1600" b="1" dirty="0">
                <a:solidFill>
                  <a:srgbClr val="FF0000"/>
                </a:solidFill>
              </a:rPr>
              <a:t>특정 사용자 </a:t>
            </a:r>
            <a:endParaRPr lang="en-US" altLang="ko-KR" sz="1600" b="1" dirty="0">
              <a:solidFill>
                <a:srgbClr val="FF0000"/>
              </a:solidFill>
            </a:endParaRPr>
          </a:p>
          <a:p>
            <a:pPr algn="ctr"/>
            <a:r>
              <a:rPr lang="en-US" altLang="ko-KR" sz="1600" b="1" dirty="0">
                <a:solidFill>
                  <a:srgbClr val="FF0000"/>
                </a:solidFill>
              </a:rPr>
              <a:t>‘ONE-ONE’, </a:t>
            </a:r>
          </a:p>
          <a:p>
            <a:pPr algn="ctr"/>
            <a:r>
              <a:rPr lang="ko-KR" altLang="en-US" sz="1600" b="1" dirty="0">
                <a:solidFill>
                  <a:srgbClr val="FF0000"/>
                </a:solidFill>
              </a:rPr>
              <a:t>다양한 종류의 </a:t>
            </a:r>
            <a:r>
              <a:rPr lang="en-US" altLang="ko-KR" sz="1600" b="1" dirty="0">
                <a:solidFill>
                  <a:srgbClr val="FF0000"/>
                </a:solidFill>
              </a:rPr>
              <a:t>Value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6095493" y="1484784"/>
            <a:ext cx="3312368" cy="280831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b="1" dirty="0"/>
              <a:t>MAKER</a:t>
            </a:r>
          </a:p>
          <a:p>
            <a:pPr algn="ctr"/>
            <a:r>
              <a:rPr lang="ko-KR" altLang="en-US" sz="2800" b="1" dirty="0"/>
              <a:t>플랫폼</a:t>
            </a:r>
            <a:endParaRPr lang="en-US" altLang="ko-KR" sz="2800" b="1" dirty="0"/>
          </a:p>
          <a:p>
            <a:pPr algn="ctr"/>
            <a:endParaRPr lang="en-US" altLang="ko-KR" sz="2800" b="1" dirty="0"/>
          </a:p>
          <a:p>
            <a:pPr algn="ctr"/>
            <a:endParaRPr lang="en-US" altLang="ko-KR" sz="2800" b="1" dirty="0"/>
          </a:p>
          <a:p>
            <a:pPr algn="ctr"/>
            <a:r>
              <a:rPr lang="ko-KR" altLang="en-US" sz="1600" b="1" dirty="0">
                <a:solidFill>
                  <a:srgbClr val="FF0000"/>
                </a:solidFill>
              </a:rPr>
              <a:t>한정되지 않은 사용자</a:t>
            </a:r>
            <a:endParaRPr lang="en-US" altLang="ko-KR" sz="1600" b="1" dirty="0">
              <a:solidFill>
                <a:srgbClr val="FF0000"/>
              </a:solidFill>
            </a:endParaRPr>
          </a:p>
          <a:p>
            <a:pPr algn="ctr"/>
            <a:r>
              <a:rPr lang="ko-KR" altLang="en-US" sz="1600" b="1" dirty="0">
                <a:solidFill>
                  <a:srgbClr val="FF0000"/>
                </a:solidFill>
              </a:rPr>
              <a:t> </a:t>
            </a:r>
            <a:r>
              <a:rPr lang="en-US" altLang="ko-KR" sz="1600" b="1" dirty="0">
                <a:solidFill>
                  <a:srgbClr val="FF0000"/>
                </a:solidFill>
              </a:rPr>
              <a:t>‘ONE-MANY’,</a:t>
            </a:r>
          </a:p>
          <a:p>
            <a:pPr algn="ctr"/>
            <a:r>
              <a:rPr lang="ko-KR" altLang="en-US" sz="1600" b="1" dirty="0">
                <a:solidFill>
                  <a:srgbClr val="FF0000"/>
                </a:solidFill>
              </a:rPr>
              <a:t>한 종류의 </a:t>
            </a:r>
            <a:r>
              <a:rPr lang="en-US" altLang="ko-KR" sz="1600" b="1" dirty="0">
                <a:solidFill>
                  <a:srgbClr val="FF0000"/>
                </a:solidFill>
              </a:rPr>
              <a:t>Value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74604" y="4414452"/>
            <a:ext cx="52565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컨텐츠 플랫폼 </a:t>
            </a:r>
            <a:r>
              <a:rPr lang="en-US" altLang="ko-KR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1600" dirty="0" err="1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유투브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1600" dirty="0" err="1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인스타그램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트위터</a:t>
            </a:r>
            <a:endParaRPr lang="en-US" altLang="ko-KR" sz="16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Closed </a:t>
            </a:r>
            <a:r>
              <a:rPr lang="ko-KR" altLang="en-US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개발 플랫폼 </a:t>
            </a:r>
            <a:r>
              <a:rPr lang="en-US" altLang="ko-KR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en-US" altLang="ko-KR" sz="1600" dirty="0" err="1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Tridium</a:t>
            </a:r>
            <a:endParaRPr lang="en-US" altLang="ko-KR" sz="16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err="1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Contorlled</a:t>
            </a:r>
            <a:r>
              <a:rPr lang="en-US" altLang="ko-KR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개발 플랫폼 </a:t>
            </a:r>
            <a:r>
              <a:rPr lang="en-US" altLang="ko-KR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안드로이드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+google play,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		      window10</a:t>
            </a: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Open </a:t>
            </a:r>
            <a:r>
              <a:rPr lang="ko-KR" altLang="en-US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개발 플랫폼 </a:t>
            </a:r>
            <a:r>
              <a:rPr lang="en-US" altLang="ko-KR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Linux, </a:t>
            </a:r>
            <a:r>
              <a:rPr lang="ko-KR" altLang="en-US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안드로이드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-google paly</a:t>
            </a:r>
            <a:endParaRPr lang="ko-KR" altLang="en-US" sz="16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367808" y="4486949"/>
            <a:ext cx="1008112" cy="32799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575720" y="4909617"/>
            <a:ext cx="648072" cy="24757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803412" y="4414452"/>
            <a:ext cx="5256584" cy="2250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Services </a:t>
            </a:r>
            <a:r>
              <a:rPr lang="ko-KR" altLang="en-US" sz="1600" b="1" dirty="0" err="1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마켓플레이스</a:t>
            </a:r>
            <a:r>
              <a:rPr lang="ko-KR" altLang="en-US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1600" dirty="0" err="1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에어비앤비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1600" dirty="0" err="1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우버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1600" dirty="0" err="1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배달의민족</a:t>
            </a:r>
            <a:endParaRPr lang="en-US" altLang="ko-KR" sz="16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Product </a:t>
            </a:r>
            <a:r>
              <a:rPr lang="ko-KR" altLang="en-US" sz="1600" b="1" dirty="0" err="1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마켓플레이스</a:t>
            </a:r>
            <a:r>
              <a:rPr lang="ko-KR" altLang="en-US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이베이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아마존</a:t>
            </a:r>
            <a:endParaRPr lang="en-US" altLang="ko-KR" sz="16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결제 플랫폼 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1600" dirty="0" err="1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페이팔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토스</a:t>
            </a:r>
            <a:endParaRPr lang="en-US" altLang="ko-KR" sz="16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소셜 네트워크 플랫폼 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페이스북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트위터</a:t>
            </a:r>
            <a:endParaRPr lang="en-US" altLang="ko-KR" sz="16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소통 플랫폼 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스카이프</a:t>
            </a:r>
            <a:r>
              <a:rPr lang="en-US" altLang="ko-KR" sz="16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1600" dirty="0" err="1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드롭박스</a:t>
            </a:r>
            <a:endParaRPr lang="en-US" altLang="ko-KR" sz="16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endParaRPr lang="ko-KR" altLang="en-US" sz="16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029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91410" y="202559"/>
            <a:ext cx="18533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플랫폼 사례 조사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3" r="7982"/>
          <a:stretch/>
        </p:blipFill>
        <p:spPr>
          <a:xfrm>
            <a:off x="7983362" y="1723816"/>
            <a:ext cx="3192272" cy="324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129" y="1705352"/>
            <a:ext cx="3240000" cy="32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1723816"/>
            <a:ext cx="324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58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rgbClr val="FE58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30536" y="172820"/>
            <a:ext cx="179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플랫폼 사례 조사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sp>
        <p:nvSpPr>
          <p:cNvPr id="19" name="모서리가 둥근 직사각형 18"/>
          <p:cNvSpPr/>
          <p:nvPr/>
        </p:nvSpPr>
        <p:spPr>
          <a:xfrm>
            <a:off x="2783632" y="1988840"/>
            <a:ext cx="8280920" cy="3397488"/>
          </a:xfrm>
          <a:prstGeom prst="round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1127448" y="1821932"/>
            <a:ext cx="3672408" cy="3672408"/>
          </a:xfrm>
          <a:prstGeom prst="ellipse">
            <a:avLst/>
          </a:prstGeom>
          <a:solidFill>
            <a:srgbClr val="FE58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 err="1" smtClean="0">
                <a:latin typeface="10X10" panose="020D0604000000000000" pitchFamily="50" charset="-127"/>
                <a:ea typeface="10X10" panose="020D0604000000000000" pitchFamily="50" charset="-127"/>
              </a:rPr>
              <a:t>에어비앤비</a:t>
            </a:r>
            <a:endParaRPr lang="en-US" altLang="ko-KR" sz="4000" b="1" dirty="0" smtClean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/>
            <a:endParaRPr lang="en-US" altLang="ko-KR" sz="4000" b="1" dirty="0" smtClean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/>
            <a:r>
              <a:rPr lang="ko-KR" altLang="en-US" sz="2000" b="1" dirty="0" smtClean="0">
                <a:latin typeface="10X10" panose="020D0604000000000000" pitchFamily="50" charset="-127"/>
                <a:ea typeface="10X10" panose="020D0604000000000000" pitchFamily="50" charset="-127"/>
              </a:rPr>
              <a:t>숙박 공유</a:t>
            </a:r>
            <a:r>
              <a:rPr lang="en-US" altLang="ko-KR" sz="2000" b="1" dirty="0"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ko-KR" altLang="en-US" sz="2000" b="1" dirty="0" smtClean="0">
                <a:latin typeface="10X10" panose="020D0604000000000000" pitchFamily="50" charset="-127"/>
                <a:ea typeface="10X10" panose="020D0604000000000000" pitchFamily="50" charset="-127"/>
              </a:rPr>
              <a:t>플랫폼</a:t>
            </a:r>
            <a:endParaRPr lang="ko-KR" altLang="en-US" sz="2000" b="1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614005" y="3802152"/>
            <a:ext cx="275380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087888" y="2378356"/>
            <a:ext cx="56886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1. 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많은 이용자의 후기</a:t>
            </a:r>
            <a:endParaRPr lang="ko-KR" altLang="en-US" sz="20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2. 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각종 </a:t>
            </a:r>
            <a:r>
              <a:rPr lang="ko-KR" altLang="en-US" sz="2000" dirty="0" err="1" smtClean="0">
                <a:latin typeface="10X10" panose="020D0604000000000000" pitchFamily="50" charset="-127"/>
                <a:ea typeface="10X10" panose="020D0604000000000000" pitchFamily="50" charset="-127"/>
              </a:rPr>
              <a:t>액티비티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 추천</a:t>
            </a:r>
            <a:endParaRPr lang="ko-KR" altLang="en-US" sz="20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3. 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호스트와 게스트 간의 메신저 시스템</a:t>
            </a:r>
            <a:endParaRPr lang="ko-KR" altLang="en-US" sz="20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4. 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위치 </a:t>
            </a:r>
            <a:r>
              <a:rPr lang="ko-KR" altLang="en-US" sz="2000" dirty="0">
                <a:latin typeface="10X10" panose="020D0604000000000000" pitchFamily="50" charset="-127"/>
                <a:ea typeface="10X10" panose="020D0604000000000000" pitchFamily="50" charset="-127"/>
              </a:rPr>
              <a:t>제공 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서비스 및 위치 기반의 숙소 추천</a:t>
            </a:r>
            <a:endParaRPr lang="ko-KR" altLang="en-US" sz="20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000" dirty="0">
                <a:latin typeface="10X10" panose="020D0604000000000000" pitchFamily="50" charset="-127"/>
                <a:ea typeface="10X10" panose="020D0604000000000000" pitchFamily="50" charset="-127"/>
              </a:rPr>
              <a:t/>
            </a:r>
            <a:br>
              <a:rPr lang="ko-KR" altLang="en-US" sz="2000" dirty="0">
                <a:latin typeface="10X10" panose="020D0604000000000000" pitchFamily="50" charset="-127"/>
                <a:ea typeface="10X10" panose="020D0604000000000000" pitchFamily="50" charset="-127"/>
              </a:rPr>
            </a:br>
            <a:endParaRPr lang="ko-KR" altLang="en-US" sz="2000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0188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58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rgbClr val="FE58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30536" y="172820"/>
            <a:ext cx="179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플랫폼 사례 조사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cxnSp>
        <p:nvCxnSpPr>
          <p:cNvPr id="16" name="직선 연결선 15"/>
          <p:cNvCxnSpPr/>
          <p:nvPr/>
        </p:nvCxnSpPr>
        <p:spPr>
          <a:xfrm>
            <a:off x="1614005" y="3802152"/>
            <a:ext cx="275380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/>
          <p:cNvGrpSpPr/>
          <p:nvPr/>
        </p:nvGrpSpPr>
        <p:grpSpPr>
          <a:xfrm>
            <a:off x="2135560" y="1304830"/>
            <a:ext cx="8453435" cy="3657670"/>
            <a:chOff x="1523492" y="1643538"/>
            <a:chExt cx="10063715" cy="4354413"/>
          </a:xfrm>
        </p:grpSpPr>
        <p:sp>
          <p:nvSpPr>
            <p:cNvPr id="57" name="모서리가 둥근 직사각형 56"/>
            <p:cNvSpPr/>
            <p:nvPr/>
          </p:nvSpPr>
          <p:spPr>
            <a:xfrm>
              <a:off x="9041767" y="4154514"/>
              <a:ext cx="2014285" cy="1811072"/>
            </a:xfrm>
            <a:prstGeom prst="roundRect">
              <a:avLst/>
            </a:prstGeom>
            <a:solidFill>
              <a:schemeClr val="bg1">
                <a:lumMod val="85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모서리가 둥근 직사각형 54"/>
            <p:cNvSpPr/>
            <p:nvPr/>
          </p:nvSpPr>
          <p:spPr>
            <a:xfrm>
              <a:off x="5160041" y="4154514"/>
              <a:ext cx="3324169" cy="1811072"/>
            </a:xfrm>
            <a:prstGeom prst="roundRect">
              <a:avLst/>
            </a:prstGeom>
            <a:solidFill>
              <a:schemeClr val="bg1">
                <a:lumMod val="85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모서리가 둥근 직사각형 51"/>
            <p:cNvSpPr/>
            <p:nvPr/>
          </p:nvSpPr>
          <p:spPr>
            <a:xfrm>
              <a:off x="1697611" y="4186879"/>
              <a:ext cx="3324169" cy="1811072"/>
            </a:xfrm>
            <a:prstGeom prst="roundRect">
              <a:avLst/>
            </a:prstGeom>
            <a:solidFill>
              <a:schemeClr val="bg1">
                <a:lumMod val="85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 3"/>
            <p:cNvSpPr/>
            <p:nvPr/>
          </p:nvSpPr>
          <p:spPr>
            <a:xfrm>
              <a:off x="2010051" y="4300863"/>
              <a:ext cx="792088" cy="792088"/>
            </a:xfrm>
            <a:prstGeom prst="ellipse">
              <a:avLst/>
            </a:prstGeom>
            <a:solidFill>
              <a:srgbClr val="FE58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2963652" y="4300863"/>
              <a:ext cx="792088" cy="792088"/>
            </a:xfrm>
            <a:prstGeom prst="ellipse">
              <a:avLst/>
            </a:prstGeom>
            <a:solidFill>
              <a:srgbClr val="FE58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/>
          </p:nvSpPr>
          <p:spPr>
            <a:xfrm>
              <a:off x="3971764" y="4300863"/>
              <a:ext cx="792088" cy="792088"/>
            </a:xfrm>
            <a:prstGeom prst="ellipse">
              <a:avLst/>
            </a:prstGeom>
            <a:solidFill>
              <a:srgbClr val="FE58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1523492" y="2924944"/>
              <a:ext cx="9073008" cy="806412"/>
            </a:xfrm>
            <a:prstGeom prst="rect">
              <a:avLst/>
            </a:prstGeom>
            <a:solidFill>
              <a:srgbClr val="FE58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플랫폼</a:t>
              </a:r>
              <a:endParaRPr lang="ko-KR" altLang="en-US" dirty="0"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5490240" y="4300863"/>
              <a:ext cx="792088" cy="792088"/>
            </a:xfrm>
            <a:prstGeom prst="ellipse">
              <a:avLst/>
            </a:prstGeom>
            <a:solidFill>
              <a:srgbClr val="FE58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6443841" y="4300863"/>
              <a:ext cx="792088" cy="792088"/>
            </a:xfrm>
            <a:prstGeom prst="ellipse">
              <a:avLst/>
            </a:prstGeom>
            <a:solidFill>
              <a:srgbClr val="FE58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7451953" y="4300863"/>
              <a:ext cx="792088" cy="792088"/>
            </a:xfrm>
            <a:prstGeom prst="ellipse">
              <a:avLst/>
            </a:prstGeom>
            <a:solidFill>
              <a:srgbClr val="FE58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9606497" y="4300863"/>
              <a:ext cx="792088" cy="792088"/>
            </a:xfrm>
            <a:prstGeom prst="ellipse">
              <a:avLst/>
            </a:prstGeom>
            <a:solidFill>
              <a:srgbClr val="FE58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정육면체 5"/>
            <p:cNvSpPr/>
            <p:nvPr/>
          </p:nvSpPr>
          <p:spPr>
            <a:xfrm>
              <a:off x="5084629" y="1643538"/>
              <a:ext cx="1950733" cy="648072"/>
            </a:xfrm>
            <a:prstGeom prst="cube">
              <a:avLst/>
            </a:prstGeom>
            <a:solidFill>
              <a:srgbClr val="FE585C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화살표 연결선 24"/>
            <p:cNvCxnSpPr/>
            <p:nvPr/>
          </p:nvCxnSpPr>
          <p:spPr>
            <a:xfrm>
              <a:off x="2406095" y="3731356"/>
              <a:ext cx="0" cy="569507"/>
            </a:xfrm>
            <a:prstGeom prst="straightConnector1">
              <a:avLst/>
            </a:prstGeom>
            <a:ln w="50800">
              <a:solidFill>
                <a:srgbClr val="FE585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/>
            <p:cNvCxnSpPr/>
            <p:nvPr/>
          </p:nvCxnSpPr>
          <p:spPr>
            <a:xfrm>
              <a:off x="3359696" y="3731355"/>
              <a:ext cx="0" cy="569507"/>
            </a:xfrm>
            <a:prstGeom prst="straightConnector1">
              <a:avLst/>
            </a:prstGeom>
            <a:ln w="50800">
              <a:solidFill>
                <a:srgbClr val="FE585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/>
            <p:cNvCxnSpPr/>
            <p:nvPr/>
          </p:nvCxnSpPr>
          <p:spPr>
            <a:xfrm>
              <a:off x="4355823" y="3731354"/>
              <a:ext cx="0" cy="569507"/>
            </a:xfrm>
            <a:prstGeom prst="straightConnector1">
              <a:avLst/>
            </a:prstGeom>
            <a:ln w="50800">
              <a:solidFill>
                <a:srgbClr val="FE585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/>
            <p:cNvCxnSpPr/>
            <p:nvPr/>
          </p:nvCxnSpPr>
          <p:spPr>
            <a:xfrm>
              <a:off x="5886284" y="3731353"/>
              <a:ext cx="0" cy="569507"/>
            </a:xfrm>
            <a:prstGeom prst="straightConnector1">
              <a:avLst/>
            </a:prstGeom>
            <a:ln w="50800">
              <a:solidFill>
                <a:srgbClr val="FE585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/>
            <p:cNvCxnSpPr/>
            <p:nvPr/>
          </p:nvCxnSpPr>
          <p:spPr>
            <a:xfrm>
              <a:off x="6839885" y="3731352"/>
              <a:ext cx="0" cy="569507"/>
            </a:xfrm>
            <a:prstGeom prst="straightConnector1">
              <a:avLst/>
            </a:prstGeom>
            <a:ln w="50800">
              <a:solidFill>
                <a:srgbClr val="FE585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/>
            <p:cNvCxnSpPr/>
            <p:nvPr/>
          </p:nvCxnSpPr>
          <p:spPr>
            <a:xfrm>
              <a:off x="7815692" y="3731351"/>
              <a:ext cx="0" cy="569507"/>
            </a:xfrm>
            <a:prstGeom prst="straightConnector1">
              <a:avLst/>
            </a:prstGeom>
            <a:ln w="50800">
              <a:solidFill>
                <a:srgbClr val="FE585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/>
            <p:cNvCxnSpPr/>
            <p:nvPr/>
          </p:nvCxnSpPr>
          <p:spPr>
            <a:xfrm>
              <a:off x="10002541" y="3731351"/>
              <a:ext cx="0" cy="569507"/>
            </a:xfrm>
            <a:prstGeom prst="straightConnector1">
              <a:avLst/>
            </a:prstGeom>
            <a:ln w="50800">
              <a:solidFill>
                <a:srgbClr val="FE585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꺾인 연결선 32"/>
            <p:cNvCxnSpPr>
              <a:endCxn id="6" idx="2"/>
            </p:cNvCxnSpPr>
            <p:nvPr/>
          </p:nvCxnSpPr>
          <p:spPr>
            <a:xfrm flipV="1">
              <a:off x="2406095" y="2048583"/>
              <a:ext cx="2678534" cy="876361"/>
            </a:xfrm>
            <a:prstGeom prst="bentConnector3">
              <a:avLst>
                <a:gd name="adj1" fmla="val 689"/>
              </a:avLst>
            </a:prstGeom>
            <a:ln w="50800">
              <a:solidFill>
                <a:srgbClr val="FE585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꺾인 연결선 35"/>
            <p:cNvCxnSpPr/>
            <p:nvPr/>
          </p:nvCxnSpPr>
          <p:spPr>
            <a:xfrm rot="10800000">
              <a:off x="7035363" y="1967574"/>
              <a:ext cx="2967179" cy="922394"/>
            </a:xfrm>
            <a:prstGeom prst="bentConnector3">
              <a:avLst>
                <a:gd name="adj1" fmla="val 350"/>
              </a:avLst>
            </a:prstGeom>
            <a:ln w="50800">
              <a:solidFill>
                <a:srgbClr val="FE585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/>
            <p:cNvCxnSpPr/>
            <p:nvPr/>
          </p:nvCxnSpPr>
          <p:spPr>
            <a:xfrm flipH="1" flipV="1">
              <a:off x="5862810" y="2323524"/>
              <a:ext cx="1" cy="633334"/>
            </a:xfrm>
            <a:prstGeom prst="straightConnector1">
              <a:avLst/>
            </a:prstGeom>
            <a:ln w="50800">
              <a:solidFill>
                <a:srgbClr val="FE585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꺾인 연결선 40"/>
            <p:cNvCxnSpPr/>
            <p:nvPr/>
          </p:nvCxnSpPr>
          <p:spPr>
            <a:xfrm rot="10800000">
              <a:off x="5886287" y="2608277"/>
              <a:ext cx="953599" cy="679989"/>
            </a:xfrm>
            <a:prstGeom prst="bentConnector3">
              <a:avLst>
                <a:gd name="adj1" fmla="val -2206"/>
              </a:avLst>
            </a:prstGeom>
            <a:ln w="50800">
              <a:solidFill>
                <a:srgbClr val="FE585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꺾인 연결선 46"/>
            <p:cNvCxnSpPr/>
            <p:nvPr/>
          </p:nvCxnSpPr>
          <p:spPr>
            <a:xfrm rot="10800000">
              <a:off x="6832777" y="2608277"/>
              <a:ext cx="953599" cy="679989"/>
            </a:xfrm>
            <a:prstGeom prst="bentConnector3">
              <a:avLst>
                <a:gd name="adj1" fmla="val -2206"/>
              </a:avLst>
            </a:prstGeom>
            <a:ln w="50800">
              <a:solidFill>
                <a:srgbClr val="FE585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/>
            <p:cNvCxnSpPr/>
            <p:nvPr/>
          </p:nvCxnSpPr>
          <p:spPr>
            <a:xfrm>
              <a:off x="3359696" y="2048583"/>
              <a:ext cx="0" cy="1092385"/>
            </a:xfrm>
            <a:prstGeom prst="line">
              <a:avLst/>
            </a:prstGeom>
            <a:ln w="50800">
              <a:solidFill>
                <a:srgbClr val="FE585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/>
            <p:cNvCxnSpPr/>
            <p:nvPr/>
          </p:nvCxnSpPr>
          <p:spPr>
            <a:xfrm>
              <a:off x="4355823" y="2048583"/>
              <a:ext cx="0" cy="1092385"/>
            </a:xfrm>
            <a:prstGeom prst="line">
              <a:avLst/>
            </a:prstGeom>
            <a:ln w="50800">
              <a:solidFill>
                <a:srgbClr val="FE585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1896110" y="5431624"/>
              <a:ext cx="30150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사용자 그룹 </a:t>
              </a:r>
              <a:r>
                <a:rPr lang="en-US" altLang="ko-KR" sz="2000" b="1" dirty="0">
                  <a:latin typeface="10X10" panose="020D0604000000000000" pitchFamily="50" charset="-127"/>
                  <a:ea typeface="10X10" panose="020D0604000000000000" pitchFamily="50" charset="-127"/>
                </a:rPr>
                <a:t>: </a:t>
              </a:r>
              <a:r>
                <a:rPr lang="ko-KR" altLang="en-US" sz="2000" b="1" dirty="0">
                  <a:latin typeface="10X10" panose="020D0604000000000000" pitchFamily="50" charset="-127"/>
                  <a:ea typeface="10X10" panose="020D0604000000000000" pitchFamily="50" charset="-127"/>
                </a:rPr>
                <a:t>게스트들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358540" y="5399259"/>
              <a:ext cx="30150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서비스 그룹 </a:t>
              </a:r>
              <a:r>
                <a:rPr lang="en-US" altLang="ko-KR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: </a:t>
              </a:r>
              <a:r>
                <a:rPr lang="ko-KR" altLang="en-US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호스트</a:t>
              </a:r>
              <a:endParaRPr lang="ko-KR" altLang="en-US" sz="2000" b="1" dirty="0"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572123" y="5431624"/>
              <a:ext cx="30150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운영자</a:t>
              </a:r>
              <a:r>
                <a:rPr lang="en-US" altLang="ko-KR" sz="2000" b="1" dirty="0">
                  <a:latin typeface="10X10" panose="020D0604000000000000" pitchFamily="50" charset="-127"/>
                  <a:ea typeface="10X10" panose="020D0604000000000000" pitchFamily="50" charset="-127"/>
                </a:rPr>
                <a:t> </a:t>
              </a:r>
              <a:r>
                <a:rPr lang="en-US" altLang="ko-KR" sz="2000" b="1" dirty="0" smtClean="0">
                  <a:latin typeface="10X10" panose="020D0604000000000000" pitchFamily="50" charset="-127"/>
                  <a:ea typeface="10X10" panose="020D0604000000000000" pitchFamily="50" charset="-127"/>
                </a:rPr>
                <a:t>: </a:t>
              </a:r>
              <a:r>
                <a:rPr lang="ko-KR" altLang="en-US" sz="2000" b="1" dirty="0" err="1" smtClean="0">
                  <a:latin typeface="10X10" panose="020D0604000000000000" pitchFamily="50" charset="-127"/>
                  <a:ea typeface="10X10" panose="020D0604000000000000" pitchFamily="50" charset="-127"/>
                </a:rPr>
                <a:t>에어비앤비</a:t>
              </a:r>
              <a:endParaRPr lang="ko-KR" altLang="en-US" sz="2000" b="1" dirty="0"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409305" y="5219797"/>
            <a:ext cx="11375327" cy="1359606"/>
          </a:xfrm>
          <a:prstGeom prst="rect">
            <a:avLst/>
          </a:prstGeom>
          <a:solidFill>
            <a:srgbClr val="FE58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479376" y="5547872"/>
            <a:ext cx="11161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수익 창출 </a:t>
            </a:r>
            <a:r>
              <a:rPr lang="en-US" altLang="ko-KR" sz="4800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4800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중개 수수료 및 광고</a:t>
            </a:r>
            <a:endParaRPr lang="ko-KR" altLang="en-US" sz="4800" b="1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1360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AA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rgbClr val="0FA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30536" y="172820"/>
            <a:ext cx="179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플랫폼 사례 조사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sp>
        <p:nvSpPr>
          <p:cNvPr id="19" name="모서리가 둥근 직사각형 18"/>
          <p:cNvSpPr/>
          <p:nvPr/>
        </p:nvSpPr>
        <p:spPr>
          <a:xfrm>
            <a:off x="2783632" y="1988840"/>
            <a:ext cx="8280920" cy="3397488"/>
          </a:xfrm>
          <a:prstGeom prst="round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1127448" y="1821932"/>
            <a:ext cx="3672408" cy="3672408"/>
          </a:xfrm>
          <a:prstGeom prst="ellipse">
            <a:avLst/>
          </a:prstGeom>
          <a:solidFill>
            <a:srgbClr val="0FA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 smtClean="0">
                <a:latin typeface="10X10" panose="020D0604000000000000" pitchFamily="50" charset="-127"/>
                <a:ea typeface="10X10" panose="020D0604000000000000" pitchFamily="50" charset="-127"/>
              </a:rPr>
              <a:t>배달의 민족</a:t>
            </a:r>
            <a:endParaRPr lang="en-US" altLang="ko-KR" sz="4000" b="1" dirty="0" smtClean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/>
            <a:endParaRPr lang="en-US" altLang="ko-KR" sz="4000" b="1" dirty="0" smtClean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/>
            <a:r>
              <a:rPr lang="ko-KR" altLang="en-US" sz="2000" b="1" dirty="0" smtClean="0">
                <a:latin typeface="10X10" panose="020D0604000000000000" pitchFamily="50" charset="-127"/>
                <a:ea typeface="10X10" panose="020D0604000000000000" pitchFamily="50" charset="-127"/>
              </a:rPr>
              <a:t>주문 대행 플랫폼</a:t>
            </a:r>
            <a:endParaRPr lang="ko-KR" altLang="en-US" sz="2000" b="1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614005" y="3802152"/>
            <a:ext cx="275380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087888" y="2378356"/>
            <a:ext cx="56886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1. 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많은 이용자의 후기</a:t>
            </a:r>
            <a:endParaRPr lang="ko-KR" altLang="en-US" sz="20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2. 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배달 현황 위치 서비스</a:t>
            </a:r>
            <a:endParaRPr lang="en-US" altLang="ko-KR" sz="2000" dirty="0" smtClean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3. 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배민 </a:t>
            </a:r>
            <a:r>
              <a:rPr lang="ko-KR" altLang="en-US" sz="2000" dirty="0" err="1" smtClean="0">
                <a:latin typeface="10X10" panose="020D0604000000000000" pitchFamily="50" charset="-127"/>
                <a:ea typeface="10X10" panose="020D0604000000000000" pitchFamily="50" charset="-127"/>
              </a:rPr>
              <a:t>라이더스</a:t>
            </a:r>
            <a:endParaRPr lang="en-US" altLang="ko-KR" sz="2000" dirty="0" smtClean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fontAlgn="base">
              <a:lnSpc>
                <a:spcPct val="200000"/>
              </a:lnSpc>
            </a:pPr>
            <a:r>
              <a:rPr lang="en-US" altLang="ko-KR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4. </a:t>
            </a:r>
            <a:r>
              <a:rPr lang="ko-KR" altLang="en-US" sz="2000" dirty="0" smtClean="0">
                <a:latin typeface="10X10" panose="020D0604000000000000" pitchFamily="50" charset="-127"/>
                <a:ea typeface="10X10" panose="020D0604000000000000" pitchFamily="50" charset="-127"/>
              </a:rPr>
              <a:t>배민 오더</a:t>
            </a:r>
            <a:endParaRPr lang="ko-KR" altLang="en-US" sz="2000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000" dirty="0">
                <a:latin typeface="10X10" panose="020D0604000000000000" pitchFamily="50" charset="-127"/>
                <a:ea typeface="10X10" panose="020D0604000000000000" pitchFamily="50" charset="-127"/>
              </a:rPr>
              <a:t/>
            </a:r>
            <a:br>
              <a:rPr lang="ko-KR" altLang="en-US" sz="2000" dirty="0">
                <a:latin typeface="10X10" panose="020D0604000000000000" pitchFamily="50" charset="-127"/>
                <a:ea typeface="10X10" panose="020D0604000000000000" pitchFamily="50" charset="-127"/>
              </a:rPr>
            </a:br>
            <a:endParaRPr lang="ko-KR" altLang="en-US" sz="2000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6975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AA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9376" y="620688"/>
            <a:ext cx="11161240" cy="590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5591944" y="74100"/>
            <a:ext cx="936104" cy="936104"/>
          </a:xfrm>
          <a:prstGeom prst="ellipse">
            <a:avLst/>
          </a:prstGeom>
          <a:solidFill>
            <a:srgbClr val="0FA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30536" y="172820"/>
            <a:ext cx="179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</a:rPr>
              <a:t>플랫폼 사례 조사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9936" y="479096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06933" y="277854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네트워크소프트웨어설계</a:t>
            </a:r>
          </a:p>
        </p:txBody>
      </p:sp>
      <p:cxnSp>
        <p:nvCxnSpPr>
          <p:cNvPr id="16" name="직선 연결선 15"/>
          <p:cNvCxnSpPr/>
          <p:nvPr/>
        </p:nvCxnSpPr>
        <p:spPr>
          <a:xfrm>
            <a:off x="1614005" y="3802152"/>
            <a:ext cx="275380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2221411" y="1268836"/>
            <a:ext cx="8314341" cy="3598604"/>
            <a:chOff x="1523492" y="1643538"/>
            <a:chExt cx="10060590" cy="4354413"/>
          </a:xfrm>
        </p:grpSpPr>
        <p:grpSp>
          <p:nvGrpSpPr>
            <p:cNvPr id="7" name="그룹 6"/>
            <p:cNvGrpSpPr/>
            <p:nvPr/>
          </p:nvGrpSpPr>
          <p:grpSpPr>
            <a:xfrm>
              <a:off x="1523492" y="1643538"/>
              <a:ext cx="10060590" cy="4354413"/>
              <a:chOff x="1523492" y="1643538"/>
              <a:chExt cx="10060590" cy="4354413"/>
            </a:xfrm>
          </p:grpSpPr>
          <p:sp>
            <p:nvSpPr>
              <p:cNvPr id="55" name="모서리가 둥근 직사각형 54"/>
              <p:cNvSpPr/>
              <p:nvPr/>
            </p:nvSpPr>
            <p:spPr>
              <a:xfrm>
                <a:off x="5160041" y="4154514"/>
                <a:ext cx="3324169" cy="1811072"/>
              </a:xfrm>
              <a:prstGeom prst="roundRect">
                <a:avLst/>
              </a:prstGeom>
              <a:solidFill>
                <a:schemeClr val="bg1">
                  <a:lumMod val="85000"/>
                  <a:alpha val="7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모서리가 둥근 직사각형 56"/>
              <p:cNvSpPr/>
              <p:nvPr/>
            </p:nvSpPr>
            <p:spPr>
              <a:xfrm>
                <a:off x="9041767" y="4154514"/>
                <a:ext cx="2014285" cy="1811072"/>
              </a:xfrm>
              <a:prstGeom prst="roundRect">
                <a:avLst/>
              </a:prstGeom>
              <a:solidFill>
                <a:schemeClr val="bg1">
                  <a:lumMod val="85000"/>
                  <a:alpha val="7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모서리가 둥근 직사각형 51"/>
              <p:cNvSpPr/>
              <p:nvPr/>
            </p:nvSpPr>
            <p:spPr>
              <a:xfrm>
                <a:off x="1697611" y="4186879"/>
                <a:ext cx="3324169" cy="1811072"/>
              </a:xfrm>
              <a:prstGeom prst="roundRect">
                <a:avLst/>
              </a:prstGeom>
              <a:solidFill>
                <a:schemeClr val="bg1">
                  <a:lumMod val="85000"/>
                  <a:alpha val="7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" name="타원 3"/>
              <p:cNvSpPr/>
              <p:nvPr/>
            </p:nvSpPr>
            <p:spPr>
              <a:xfrm>
                <a:off x="2010051" y="4300863"/>
                <a:ext cx="792088" cy="792088"/>
              </a:xfrm>
              <a:prstGeom prst="ellipse">
                <a:avLst/>
              </a:prstGeom>
              <a:solidFill>
                <a:srgbClr val="0FAA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2963652" y="4300863"/>
                <a:ext cx="792088" cy="792088"/>
              </a:xfrm>
              <a:prstGeom prst="ellipse">
                <a:avLst/>
              </a:prstGeom>
              <a:solidFill>
                <a:srgbClr val="0FAA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타원 13"/>
              <p:cNvSpPr/>
              <p:nvPr/>
            </p:nvSpPr>
            <p:spPr>
              <a:xfrm>
                <a:off x="3971764" y="4300863"/>
                <a:ext cx="792088" cy="792088"/>
              </a:xfrm>
              <a:prstGeom prst="ellipse">
                <a:avLst/>
              </a:prstGeom>
              <a:solidFill>
                <a:srgbClr val="0FAA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직사각형 4"/>
              <p:cNvSpPr/>
              <p:nvPr/>
            </p:nvSpPr>
            <p:spPr>
              <a:xfrm>
                <a:off x="1523492" y="2924944"/>
                <a:ext cx="9073008" cy="806412"/>
              </a:xfrm>
              <a:prstGeom prst="rect">
                <a:avLst/>
              </a:prstGeom>
              <a:solidFill>
                <a:srgbClr val="0FAA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>
                    <a:latin typeface="10X10" panose="020D0604000000000000" pitchFamily="50" charset="-127"/>
                    <a:ea typeface="10X10" panose="020D0604000000000000" pitchFamily="50" charset="-127"/>
                  </a:rPr>
                  <a:t>플랫폼</a:t>
                </a:r>
                <a:endParaRPr lang="ko-KR" altLang="en-US" dirty="0">
                  <a:latin typeface="10X10" panose="020D0604000000000000" pitchFamily="50" charset="-127"/>
                  <a:ea typeface="10X10" panose="020D0604000000000000" pitchFamily="50" charset="-127"/>
                </a:endParaRPr>
              </a:p>
            </p:txBody>
          </p:sp>
          <p:sp>
            <p:nvSpPr>
              <p:cNvPr id="17" name="타원 16"/>
              <p:cNvSpPr/>
              <p:nvPr/>
            </p:nvSpPr>
            <p:spPr>
              <a:xfrm>
                <a:off x="5490240" y="4300863"/>
                <a:ext cx="792088" cy="792088"/>
              </a:xfrm>
              <a:prstGeom prst="ellipse">
                <a:avLst/>
              </a:prstGeom>
              <a:solidFill>
                <a:srgbClr val="0FAA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17"/>
              <p:cNvSpPr/>
              <p:nvPr/>
            </p:nvSpPr>
            <p:spPr>
              <a:xfrm>
                <a:off x="6443841" y="4300863"/>
                <a:ext cx="792088" cy="792088"/>
              </a:xfrm>
              <a:prstGeom prst="ellipse">
                <a:avLst/>
              </a:prstGeom>
              <a:solidFill>
                <a:srgbClr val="0FAA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7451953" y="4300863"/>
                <a:ext cx="792088" cy="792088"/>
              </a:xfrm>
              <a:prstGeom prst="ellipse">
                <a:avLst/>
              </a:prstGeom>
              <a:solidFill>
                <a:srgbClr val="0FAA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9606497" y="4300863"/>
                <a:ext cx="792088" cy="792088"/>
              </a:xfrm>
              <a:prstGeom prst="ellipse">
                <a:avLst/>
              </a:prstGeom>
              <a:solidFill>
                <a:srgbClr val="0FAA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정육면체 5"/>
              <p:cNvSpPr/>
              <p:nvPr/>
            </p:nvSpPr>
            <p:spPr>
              <a:xfrm>
                <a:off x="5084629" y="1643538"/>
                <a:ext cx="1950733" cy="648072"/>
              </a:xfrm>
              <a:prstGeom prst="cube">
                <a:avLst/>
              </a:prstGeom>
              <a:solidFill>
                <a:srgbClr val="0FAAA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5" name="직선 화살표 연결선 24"/>
              <p:cNvCxnSpPr/>
              <p:nvPr/>
            </p:nvCxnSpPr>
            <p:spPr>
              <a:xfrm>
                <a:off x="2406095" y="3731356"/>
                <a:ext cx="0" cy="569507"/>
              </a:xfrm>
              <a:prstGeom prst="straightConnector1">
                <a:avLst/>
              </a:prstGeom>
              <a:ln w="50800">
                <a:solidFill>
                  <a:srgbClr val="0FAAA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/>
              <p:nvPr/>
            </p:nvCxnSpPr>
            <p:spPr>
              <a:xfrm>
                <a:off x="3359696" y="3731355"/>
                <a:ext cx="0" cy="569507"/>
              </a:xfrm>
              <a:prstGeom prst="straightConnector1">
                <a:avLst/>
              </a:prstGeom>
              <a:ln w="50800">
                <a:solidFill>
                  <a:srgbClr val="0FAAA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/>
              <p:nvPr/>
            </p:nvCxnSpPr>
            <p:spPr>
              <a:xfrm>
                <a:off x="4355823" y="3731354"/>
                <a:ext cx="0" cy="569507"/>
              </a:xfrm>
              <a:prstGeom prst="straightConnector1">
                <a:avLst/>
              </a:prstGeom>
              <a:ln w="50800">
                <a:solidFill>
                  <a:srgbClr val="0FAAA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/>
              <p:nvPr/>
            </p:nvCxnSpPr>
            <p:spPr>
              <a:xfrm>
                <a:off x="5886284" y="3731353"/>
                <a:ext cx="0" cy="569507"/>
              </a:xfrm>
              <a:prstGeom prst="straightConnector1">
                <a:avLst/>
              </a:prstGeom>
              <a:ln w="50800">
                <a:solidFill>
                  <a:srgbClr val="0FAAA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꺾인 연결선 32"/>
              <p:cNvCxnSpPr>
                <a:endCxn id="6" idx="2"/>
              </p:cNvCxnSpPr>
              <p:nvPr/>
            </p:nvCxnSpPr>
            <p:spPr>
              <a:xfrm flipV="1">
                <a:off x="2406095" y="2048583"/>
                <a:ext cx="2678534" cy="876361"/>
              </a:xfrm>
              <a:prstGeom prst="bentConnector3">
                <a:avLst>
                  <a:gd name="adj1" fmla="val 689"/>
                </a:avLst>
              </a:prstGeom>
              <a:ln w="50800">
                <a:solidFill>
                  <a:srgbClr val="0FAAA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꺾인 연결선 35"/>
              <p:cNvCxnSpPr/>
              <p:nvPr/>
            </p:nvCxnSpPr>
            <p:spPr>
              <a:xfrm rot="10800000">
                <a:off x="7035363" y="1967574"/>
                <a:ext cx="2967179" cy="922394"/>
              </a:xfrm>
              <a:prstGeom prst="bentConnector3">
                <a:avLst>
                  <a:gd name="adj1" fmla="val 350"/>
                </a:avLst>
              </a:prstGeom>
              <a:ln w="50800">
                <a:solidFill>
                  <a:srgbClr val="0FAAA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직선 화살표 연결선 38"/>
              <p:cNvCxnSpPr/>
              <p:nvPr/>
            </p:nvCxnSpPr>
            <p:spPr>
              <a:xfrm flipH="1" flipV="1">
                <a:off x="5862810" y="2323524"/>
                <a:ext cx="1" cy="633334"/>
              </a:xfrm>
              <a:prstGeom prst="straightConnector1">
                <a:avLst/>
              </a:prstGeom>
              <a:ln w="50800">
                <a:solidFill>
                  <a:srgbClr val="0FAAA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꺾인 연결선 40"/>
              <p:cNvCxnSpPr/>
              <p:nvPr/>
            </p:nvCxnSpPr>
            <p:spPr>
              <a:xfrm rot="10800000">
                <a:off x="5886287" y="2608277"/>
                <a:ext cx="953599" cy="679989"/>
              </a:xfrm>
              <a:prstGeom prst="bentConnector3">
                <a:avLst>
                  <a:gd name="adj1" fmla="val -2206"/>
                </a:avLst>
              </a:prstGeom>
              <a:ln w="50800">
                <a:solidFill>
                  <a:srgbClr val="0FAA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꺾인 연결선 46"/>
              <p:cNvCxnSpPr/>
              <p:nvPr/>
            </p:nvCxnSpPr>
            <p:spPr>
              <a:xfrm rot="10800000">
                <a:off x="6832777" y="2608277"/>
                <a:ext cx="953599" cy="679989"/>
              </a:xfrm>
              <a:prstGeom prst="bentConnector3">
                <a:avLst>
                  <a:gd name="adj1" fmla="val -2206"/>
                </a:avLst>
              </a:prstGeom>
              <a:ln w="50800">
                <a:solidFill>
                  <a:srgbClr val="0FAA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/>
              <p:nvPr/>
            </p:nvCxnSpPr>
            <p:spPr>
              <a:xfrm>
                <a:off x="3359696" y="2048583"/>
                <a:ext cx="0" cy="1092385"/>
              </a:xfrm>
              <a:prstGeom prst="line">
                <a:avLst/>
              </a:prstGeom>
              <a:ln w="50800">
                <a:solidFill>
                  <a:srgbClr val="0FAA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>
              <a:xfrm>
                <a:off x="4355823" y="2048583"/>
                <a:ext cx="0" cy="1092385"/>
              </a:xfrm>
              <a:prstGeom prst="line">
                <a:avLst/>
              </a:prstGeom>
              <a:ln w="50800">
                <a:solidFill>
                  <a:srgbClr val="0FAA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/>
              <p:cNvSpPr txBox="1"/>
              <p:nvPr/>
            </p:nvSpPr>
            <p:spPr>
              <a:xfrm>
                <a:off x="1896110" y="5431624"/>
                <a:ext cx="301508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dirty="0" smtClean="0">
                    <a:latin typeface="10X10" panose="020D0604000000000000" pitchFamily="50" charset="-127"/>
                    <a:ea typeface="10X10" panose="020D0604000000000000" pitchFamily="50" charset="-127"/>
                  </a:rPr>
                  <a:t>사용자 그룹 </a:t>
                </a:r>
                <a:r>
                  <a:rPr lang="en-US" altLang="ko-KR" sz="2000" b="1" dirty="0">
                    <a:latin typeface="10X10" panose="020D0604000000000000" pitchFamily="50" charset="-127"/>
                    <a:ea typeface="10X10" panose="020D0604000000000000" pitchFamily="50" charset="-127"/>
                  </a:rPr>
                  <a:t>: </a:t>
                </a:r>
                <a:r>
                  <a:rPr lang="ko-KR" altLang="en-US" sz="2000" b="1" dirty="0" smtClean="0">
                    <a:latin typeface="10X10" panose="020D0604000000000000" pitchFamily="50" charset="-127"/>
                    <a:ea typeface="10X10" panose="020D0604000000000000" pitchFamily="50" charset="-127"/>
                  </a:rPr>
                  <a:t>주문자</a:t>
                </a:r>
                <a:endParaRPr lang="ko-KR" altLang="en-US" sz="2000" b="1" dirty="0">
                  <a:latin typeface="10X10" panose="020D0604000000000000" pitchFamily="50" charset="-127"/>
                  <a:ea typeface="10X10" panose="020D0604000000000000" pitchFamily="50" charset="-127"/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5358540" y="5399259"/>
                <a:ext cx="301508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dirty="0" smtClean="0">
                    <a:latin typeface="10X10" panose="020D0604000000000000" pitchFamily="50" charset="-127"/>
                    <a:ea typeface="10X10" panose="020D0604000000000000" pitchFamily="50" charset="-127"/>
                  </a:rPr>
                  <a:t>서비스 그룹 </a:t>
                </a:r>
                <a:r>
                  <a:rPr lang="en-US" altLang="ko-KR" sz="2000" b="1" dirty="0" smtClean="0">
                    <a:latin typeface="10X10" panose="020D0604000000000000" pitchFamily="50" charset="-127"/>
                    <a:ea typeface="10X10" panose="020D0604000000000000" pitchFamily="50" charset="-127"/>
                  </a:rPr>
                  <a:t>: </a:t>
                </a:r>
                <a:r>
                  <a:rPr lang="ko-KR" altLang="en-US" sz="2000" b="1" dirty="0" smtClean="0">
                    <a:latin typeface="10X10" panose="020D0604000000000000" pitchFamily="50" charset="-127"/>
                    <a:ea typeface="10X10" panose="020D0604000000000000" pitchFamily="50" charset="-127"/>
                  </a:rPr>
                  <a:t>상점들</a:t>
                </a:r>
                <a:endParaRPr lang="ko-KR" altLang="en-US" sz="2000" b="1" dirty="0">
                  <a:latin typeface="10X10" panose="020D0604000000000000" pitchFamily="50" charset="-127"/>
                  <a:ea typeface="10X10" panose="020D0604000000000000" pitchFamily="50" charset="-127"/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8568998" y="5382869"/>
                <a:ext cx="301508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dirty="0" smtClean="0">
                    <a:latin typeface="10X10" panose="020D0604000000000000" pitchFamily="50" charset="-127"/>
                    <a:ea typeface="10X10" panose="020D0604000000000000" pitchFamily="50" charset="-127"/>
                  </a:rPr>
                  <a:t>운영자</a:t>
                </a:r>
                <a:r>
                  <a:rPr lang="en-US" altLang="ko-KR" sz="2000" b="1" dirty="0">
                    <a:latin typeface="10X10" panose="020D0604000000000000" pitchFamily="50" charset="-127"/>
                    <a:ea typeface="10X10" panose="020D0604000000000000" pitchFamily="50" charset="-127"/>
                  </a:rPr>
                  <a:t> </a:t>
                </a:r>
                <a:r>
                  <a:rPr lang="en-US" altLang="ko-KR" sz="2000" b="1" dirty="0" smtClean="0">
                    <a:latin typeface="10X10" panose="020D0604000000000000" pitchFamily="50" charset="-127"/>
                    <a:ea typeface="10X10" panose="020D0604000000000000" pitchFamily="50" charset="-127"/>
                  </a:rPr>
                  <a:t>: </a:t>
                </a:r>
                <a:r>
                  <a:rPr lang="ko-KR" altLang="en-US" sz="2000" b="1" dirty="0" smtClean="0">
                    <a:latin typeface="10X10" panose="020D0604000000000000" pitchFamily="50" charset="-127"/>
                    <a:ea typeface="10X10" panose="020D0604000000000000" pitchFamily="50" charset="-127"/>
                  </a:rPr>
                  <a:t>우아한형제들</a:t>
                </a:r>
                <a:endParaRPr lang="ko-KR" altLang="en-US" sz="2000" b="1" dirty="0">
                  <a:latin typeface="10X10" panose="020D0604000000000000" pitchFamily="50" charset="-127"/>
                  <a:ea typeface="10X10" panose="020D0604000000000000" pitchFamily="50" charset="-127"/>
                </a:endParaRPr>
              </a:p>
            </p:txBody>
          </p:sp>
        </p:grpSp>
        <p:cxnSp>
          <p:nvCxnSpPr>
            <p:cNvPr id="29" name="직선 화살표 연결선 28"/>
            <p:cNvCxnSpPr/>
            <p:nvPr/>
          </p:nvCxnSpPr>
          <p:spPr>
            <a:xfrm>
              <a:off x="6839885" y="3731352"/>
              <a:ext cx="0" cy="569507"/>
            </a:xfrm>
            <a:prstGeom prst="straightConnector1">
              <a:avLst/>
            </a:prstGeom>
            <a:ln w="50800">
              <a:solidFill>
                <a:srgbClr val="0FAAA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/>
            <p:cNvCxnSpPr/>
            <p:nvPr/>
          </p:nvCxnSpPr>
          <p:spPr>
            <a:xfrm>
              <a:off x="7815692" y="3731351"/>
              <a:ext cx="0" cy="569507"/>
            </a:xfrm>
            <a:prstGeom prst="straightConnector1">
              <a:avLst/>
            </a:prstGeom>
            <a:ln w="50800">
              <a:solidFill>
                <a:srgbClr val="0FAAA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/>
            <p:cNvCxnSpPr/>
            <p:nvPr/>
          </p:nvCxnSpPr>
          <p:spPr>
            <a:xfrm>
              <a:off x="10002541" y="3731351"/>
              <a:ext cx="0" cy="569507"/>
            </a:xfrm>
            <a:prstGeom prst="straightConnector1">
              <a:avLst/>
            </a:prstGeom>
            <a:ln w="50800">
              <a:solidFill>
                <a:srgbClr val="0FAAA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직사각형 39"/>
          <p:cNvSpPr/>
          <p:nvPr/>
        </p:nvSpPr>
        <p:spPr>
          <a:xfrm>
            <a:off x="409305" y="5219797"/>
            <a:ext cx="11375327" cy="1359606"/>
          </a:xfrm>
          <a:prstGeom prst="rect">
            <a:avLst/>
          </a:prstGeom>
          <a:solidFill>
            <a:srgbClr val="0FA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479376" y="5547872"/>
            <a:ext cx="11161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수익 창출 </a:t>
            </a:r>
            <a:r>
              <a:rPr lang="en-US" altLang="ko-KR" sz="4800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4800" b="1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음식점 대상 광고 상품</a:t>
            </a:r>
            <a:endParaRPr lang="ko-KR" altLang="en-US" sz="4800" b="1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4069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1613</TotalTime>
  <Words>636</Words>
  <Application>Microsoft Office PowerPoint</Application>
  <PresentationFormat>와이드스크린</PresentationFormat>
  <Paragraphs>300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HY헤드라인M</vt:lpstr>
      <vt:lpstr>10X10</vt:lpstr>
      <vt:lpstr>맑은 고딕</vt:lpstr>
      <vt:lpstr>조선일보명조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user</cp:lastModifiedBy>
  <cp:revision>50</cp:revision>
  <dcterms:created xsi:type="dcterms:W3CDTF">2016-11-03T20:47:04Z</dcterms:created>
  <dcterms:modified xsi:type="dcterms:W3CDTF">2020-06-02T12:27:09Z</dcterms:modified>
</cp:coreProperties>
</file>

<file path=docProps/thumbnail.jpeg>
</file>